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56" r:id="rId3"/>
    <p:sldId id="385" r:id="rId4"/>
    <p:sldId id="264" r:id="rId5"/>
    <p:sldId id="384" r:id="rId6"/>
    <p:sldId id="383" r:id="rId7"/>
    <p:sldId id="381" r:id="rId8"/>
    <p:sldId id="382" r:id="rId9"/>
    <p:sldId id="279" r:id="rId10"/>
    <p:sldId id="308" r:id="rId11"/>
    <p:sldId id="309" r:id="rId12"/>
    <p:sldId id="315" r:id="rId13"/>
    <p:sldId id="258" r:id="rId14"/>
    <p:sldId id="259" r:id="rId15"/>
    <p:sldId id="260" r:id="rId16"/>
    <p:sldId id="261" r:id="rId17"/>
    <p:sldId id="262" r:id="rId18"/>
    <p:sldId id="380" r:id="rId19"/>
    <p:sldId id="270" r:id="rId20"/>
    <p:sldId id="269" r:id="rId21"/>
    <p:sldId id="271" r:id="rId22"/>
    <p:sldId id="257" r:id="rId23"/>
    <p:sldId id="263" r:id="rId24"/>
    <p:sldId id="272" r:id="rId25"/>
    <p:sldId id="273" r:id="rId26"/>
    <p:sldId id="265" r:id="rId27"/>
    <p:sldId id="274"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94632"/>
  </p:normalViewPr>
  <p:slideViewPr>
    <p:cSldViewPr snapToGrid="0" snapToObjects="1">
      <p:cViewPr varScale="1">
        <p:scale>
          <a:sx n="106" d="100"/>
          <a:sy n="106" d="100"/>
        </p:scale>
        <p:origin x="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CBF6E-929B-4FCC-B59F-1C39F8FC54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265DE0-0D40-49E4-8076-E61AA5F251A8}">
      <dgm:prSet/>
      <dgm:spPr/>
      <dgm:t>
        <a:bodyPr/>
        <a:lstStyle/>
        <a:p>
          <a:r>
            <a:rPr lang="nl-NL"/>
            <a:t>Integraal – met zoveel mogelijk betrokkenen samen</a:t>
          </a:r>
          <a:endParaRPr lang="en-US"/>
        </a:p>
      </dgm:t>
    </dgm:pt>
    <dgm:pt modelId="{E557E8FE-26AC-4608-B33C-C7EBF06D9BCA}" type="parTrans" cxnId="{F093154A-89C6-4D74-BACC-6DAB563D4620}">
      <dgm:prSet/>
      <dgm:spPr/>
      <dgm:t>
        <a:bodyPr/>
        <a:lstStyle/>
        <a:p>
          <a:endParaRPr lang="en-US"/>
        </a:p>
      </dgm:t>
    </dgm:pt>
    <dgm:pt modelId="{79612520-C070-4DD3-9DCD-A5C92DDD4AE0}" type="sibTrans" cxnId="{F093154A-89C6-4D74-BACC-6DAB563D4620}">
      <dgm:prSet/>
      <dgm:spPr/>
      <dgm:t>
        <a:bodyPr/>
        <a:lstStyle/>
        <a:p>
          <a:endParaRPr lang="en-US"/>
        </a:p>
      </dgm:t>
    </dgm:pt>
    <dgm:pt modelId="{33FDB0F6-D9DB-42FC-90AD-C707F199B5C1}">
      <dgm:prSet/>
      <dgm:spPr/>
      <dgm:t>
        <a:bodyPr/>
        <a:lstStyle/>
        <a:p>
          <a:r>
            <a:rPr lang="nl-NL" dirty="0"/>
            <a:t>Participatie van bewoners en versterken van eigen kracht</a:t>
          </a:r>
          <a:endParaRPr lang="en-US" dirty="0"/>
        </a:p>
      </dgm:t>
    </dgm:pt>
    <dgm:pt modelId="{C34CFB08-A35D-4D55-ADD9-1A824CEC6ACE}" type="parTrans" cxnId="{1B954ABA-B7EC-4123-AEB8-1145FC5264D1}">
      <dgm:prSet/>
      <dgm:spPr/>
      <dgm:t>
        <a:bodyPr/>
        <a:lstStyle/>
        <a:p>
          <a:endParaRPr lang="en-US"/>
        </a:p>
      </dgm:t>
    </dgm:pt>
    <dgm:pt modelId="{49D3EB8A-5697-4E95-8E32-90E819C60EDA}" type="sibTrans" cxnId="{1B954ABA-B7EC-4123-AEB8-1145FC5264D1}">
      <dgm:prSet/>
      <dgm:spPr/>
      <dgm:t>
        <a:bodyPr/>
        <a:lstStyle/>
        <a:p>
          <a:endParaRPr lang="en-US"/>
        </a:p>
      </dgm:t>
    </dgm:pt>
    <dgm:pt modelId="{501FF3A5-A638-435F-95CC-87787E96335C}">
      <dgm:prSet/>
      <dgm:spPr/>
      <dgm:t>
        <a:bodyPr/>
        <a:lstStyle/>
        <a:p>
          <a:r>
            <a:rPr lang="nl-NL"/>
            <a:t>Lokale professionals werken samen met bewoners en partners uit meerdere sectoren</a:t>
          </a:r>
          <a:endParaRPr lang="en-US"/>
        </a:p>
      </dgm:t>
    </dgm:pt>
    <dgm:pt modelId="{1524E986-09E9-4E27-ADA8-03585192C4AD}" type="parTrans" cxnId="{8E4AC9DA-AC8A-47DB-9FA6-DEDBB3F606A3}">
      <dgm:prSet/>
      <dgm:spPr/>
      <dgm:t>
        <a:bodyPr/>
        <a:lstStyle/>
        <a:p>
          <a:endParaRPr lang="en-US"/>
        </a:p>
      </dgm:t>
    </dgm:pt>
    <dgm:pt modelId="{BDDE0154-B145-4E47-A588-9395CC35E1A3}" type="sibTrans" cxnId="{8E4AC9DA-AC8A-47DB-9FA6-DEDBB3F606A3}">
      <dgm:prSet/>
      <dgm:spPr/>
      <dgm:t>
        <a:bodyPr/>
        <a:lstStyle/>
        <a:p>
          <a:endParaRPr lang="en-US"/>
        </a:p>
      </dgm:t>
    </dgm:pt>
    <dgm:pt modelId="{7F94B2B8-AAB7-4BF8-A630-F73AE0DDAAD5}">
      <dgm:prSet/>
      <dgm:spPr/>
      <dgm:t>
        <a:bodyPr/>
        <a:lstStyle/>
        <a:p>
          <a:r>
            <a:rPr lang="nl-NL"/>
            <a:t>Structurele aanpak, gericht op gezonde leefstijl en een gezonde leefomgeving</a:t>
          </a:r>
          <a:endParaRPr lang="en-US"/>
        </a:p>
      </dgm:t>
    </dgm:pt>
    <dgm:pt modelId="{6953A7E9-B8AB-456D-BB60-21D6CE50975A}" type="parTrans" cxnId="{6EC27FD6-7C72-48DD-9708-C7FB38251C9A}">
      <dgm:prSet/>
      <dgm:spPr/>
      <dgm:t>
        <a:bodyPr/>
        <a:lstStyle/>
        <a:p>
          <a:endParaRPr lang="en-US"/>
        </a:p>
      </dgm:t>
    </dgm:pt>
    <dgm:pt modelId="{8E2300B9-B636-48AA-BB14-99484FBAA4FC}" type="sibTrans" cxnId="{6EC27FD6-7C72-48DD-9708-C7FB38251C9A}">
      <dgm:prSet/>
      <dgm:spPr/>
      <dgm:t>
        <a:bodyPr/>
        <a:lstStyle/>
        <a:p>
          <a:endParaRPr lang="en-US"/>
        </a:p>
      </dgm:t>
    </dgm:pt>
    <dgm:pt modelId="{A89BBBFC-DEB8-4B36-A996-FC85EC41A9C7}" type="pres">
      <dgm:prSet presAssocID="{D9DCBF6E-929B-4FCC-B59F-1C39F8FC548F}" presName="root" presStyleCnt="0">
        <dgm:presLayoutVars>
          <dgm:dir/>
          <dgm:resizeHandles val="exact"/>
        </dgm:presLayoutVars>
      </dgm:prSet>
      <dgm:spPr/>
    </dgm:pt>
    <dgm:pt modelId="{8FD282FB-89C8-4E9F-903A-B97D13182460}" type="pres">
      <dgm:prSet presAssocID="{49265DE0-0D40-49E4-8076-E61AA5F251A8}" presName="compNode" presStyleCnt="0"/>
      <dgm:spPr/>
    </dgm:pt>
    <dgm:pt modelId="{624FD8BE-DA3D-401D-95A7-2D1D9235E7C2}" type="pres">
      <dgm:prSet presAssocID="{49265DE0-0D40-49E4-8076-E61AA5F251A8}" presName="bgRect" presStyleLbl="bgShp" presStyleIdx="0" presStyleCnt="4"/>
      <dgm:spPr/>
    </dgm:pt>
    <dgm:pt modelId="{B47814CD-A6C6-451C-8E1B-7D85D0559AD4}" type="pres">
      <dgm:prSet presAssocID="{49265DE0-0D40-49E4-8076-E61AA5F251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sOn"/>
        </a:ext>
      </dgm:extLst>
    </dgm:pt>
    <dgm:pt modelId="{6D038D3E-EF81-493A-AC3E-AAF879FEB7F9}" type="pres">
      <dgm:prSet presAssocID="{49265DE0-0D40-49E4-8076-E61AA5F251A8}" presName="spaceRect" presStyleCnt="0"/>
      <dgm:spPr/>
    </dgm:pt>
    <dgm:pt modelId="{90F6227F-4B85-442E-933D-9886170C7A6E}" type="pres">
      <dgm:prSet presAssocID="{49265DE0-0D40-49E4-8076-E61AA5F251A8}" presName="parTx" presStyleLbl="revTx" presStyleIdx="0" presStyleCnt="4">
        <dgm:presLayoutVars>
          <dgm:chMax val="0"/>
          <dgm:chPref val="0"/>
        </dgm:presLayoutVars>
      </dgm:prSet>
      <dgm:spPr/>
    </dgm:pt>
    <dgm:pt modelId="{CC32C807-DB50-4230-8F84-452BD80D5E8F}" type="pres">
      <dgm:prSet presAssocID="{79612520-C070-4DD3-9DCD-A5C92DDD4AE0}" presName="sibTrans" presStyleCnt="0"/>
      <dgm:spPr/>
    </dgm:pt>
    <dgm:pt modelId="{8EF1B227-6786-4C53-965D-8B15A55A8F04}" type="pres">
      <dgm:prSet presAssocID="{33FDB0F6-D9DB-42FC-90AD-C707F199B5C1}" presName="compNode" presStyleCnt="0"/>
      <dgm:spPr/>
    </dgm:pt>
    <dgm:pt modelId="{84ABD3C8-FDB6-4DA9-97CF-4CC74CE89791}" type="pres">
      <dgm:prSet presAssocID="{33FDB0F6-D9DB-42FC-90AD-C707F199B5C1}" presName="bgRect" presStyleLbl="bgShp" presStyleIdx="1" presStyleCnt="4"/>
      <dgm:spPr/>
    </dgm:pt>
    <dgm:pt modelId="{DE897579-C285-497A-9B83-E5E6C06AC7E5}" type="pres">
      <dgm:prSet presAssocID="{33FDB0F6-D9DB-42FC-90AD-C707F199B5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E28EA7BE-A593-4753-88E6-03BB55E3DD51}" type="pres">
      <dgm:prSet presAssocID="{33FDB0F6-D9DB-42FC-90AD-C707F199B5C1}" presName="spaceRect" presStyleCnt="0"/>
      <dgm:spPr/>
    </dgm:pt>
    <dgm:pt modelId="{1AF9403C-12AF-4D6E-9C76-35CBFB66CF40}" type="pres">
      <dgm:prSet presAssocID="{33FDB0F6-D9DB-42FC-90AD-C707F199B5C1}" presName="parTx" presStyleLbl="revTx" presStyleIdx="1" presStyleCnt="4">
        <dgm:presLayoutVars>
          <dgm:chMax val="0"/>
          <dgm:chPref val="0"/>
        </dgm:presLayoutVars>
      </dgm:prSet>
      <dgm:spPr/>
    </dgm:pt>
    <dgm:pt modelId="{D6012B05-8D91-4AAA-A5F1-0E4D2CFBCC5E}" type="pres">
      <dgm:prSet presAssocID="{49D3EB8A-5697-4E95-8E32-90E819C60EDA}" presName="sibTrans" presStyleCnt="0"/>
      <dgm:spPr/>
    </dgm:pt>
    <dgm:pt modelId="{4A5D4DC0-9884-4A43-B37D-93BE6512D7E6}" type="pres">
      <dgm:prSet presAssocID="{501FF3A5-A638-435F-95CC-87787E96335C}" presName="compNode" presStyleCnt="0"/>
      <dgm:spPr/>
    </dgm:pt>
    <dgm:pt modelId="{2A5630FA-0FE1-4BF3-A64C-B2B78276A21A}" type="pres">
      <dgm:prSet presAssocID="{501FF3A5-A638-435F-95CC-87787E96335C}" presName="bgRect" presStyleLbl="bgShp" presStyleIdx="2" presStyleCnt="4"/>
      <dgm:spPr/>
    </dgm:pt>
    <dgm:pt modelId="{CA5D09C4-7051-401D-862E-114B3F738BFC}" type="pres">
      <dgm:prSet presAssocID="{501FF3A5-A638-435F-95CC-87787E9633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0240E479-5644-49AD-9394-BA69921ECC0B}" type="pres">
      <dgm:prSet presAssocID="{501FF3A5-A638-435F-95CC-87787E96335C}" presName="spaceRect" presStyleCnt="0"/>
      <dgm:spPr/>
    </dgm:pt>
    <dgm:pt modelId="{9FF0CB48-0D61-4B41-B3F6-A2F765C8CDC2}" type="pres">
      <dgm:prSet presAssocID="{501FF3A5-A638-435F-95CC-87787E96335C}" presName="parTx" presStyleLbl="revTx" presStyleIdx="2" presStyleCnt="4">
        <dgm:presLayoutVars>
          <dgm:chMax val="0"/>
          <dgm:chPref val="0"/>
        </dgm:presLayoutVars>
      </dgm:prSet>
      <dgm:spPr/>
    </dgm:pt>
    <dgm:pt modelId="{24BFF00F-A2AC-47A5-A5DC-CC8840484520}" type="pres">
      <dgm:prSet presAssocID="{BDDE0154-B145-4E47-A588-9395CC35E1A3}" presName="sibTrans" presStyleCnt="0"/>
      <dgm:spPr/>
    </dgm:pt>
    <dgm:pt modelId="{52C6ED95-1080-467C-8309-FC2CF59CD8E1}" type="pres">
      <dgm:prSet presAssocID="{7F94B2B8-AAB7-4BF8-A630-F73AE0DDAAD5}" presName="compNode" presStyleCnt="0"/>
      <dgm:spPr/>
    </dgm:pt>
    <dgm:pt modelId="{F8395A94-80FD-4C8A-993D-63F247D18FF7}" type="pres">
      <dgm:prSet presAssocID="{7F94B2B8-AAB7-4BF8-A630-F73AE0DDAAD5}" presName="bgRect" presStyleLbl="bgShp" presStyleIdx="3" presStyleCnt="4"/>
      <dgm:spPr/>
    </dgm:pt>
    <dgm:pt modelId="{B3F48EC9-E626-47BD-9BC9-E23021E5635B}" type="pres">
      <dgm:prSet presAssocID="{7F94B2B8-AAB7-4BF8-A630-F73AE0DDAA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melon"/>
        </a:ext>
      </dgm:extLst>
    </dgm:pt>
    <dgm:pt modelId="{81ACF147-4C4E-4F23-AF44-EC1FC2761440}" type="pres">
      <dgm:prSet presAssocID="{7F94B2B8-AAB7-4BF8-A630-F73AE0DDAAD5}" presName="spaceRect" presStyleCnt="0"/>
      <dgm:spPr/>
    </dgm:pt>
    <dgm:pt modelId="{EC04405E-91DD-443A-979E-757CCB319EF4}" type="pres">
      <dgm:prSet presAssocID="{7F94B2B8-AAB7-4BF8-A630-F73AE0DDAAD5}" presName="parTx" presStyleLbl="revTx" presStyleIdx="3" presStyleCnt="4">
        <dgm:presLayoutVars>
          <dgm:chMax val="0"/>
          <dgm:chPref val="0"/>
        </dgm:presLayoutVars>
      </dgm:prSet>
      <dgm:spPr/>
    </dgm:pt>
  </dgm:ptLst>
  <dgm:cxnLst>
    <dgm:cxn modelId="{66DBD515-9FF9-4C91-B525-3DFC7E8332B2}" type="presOf" srcId="{501FF3A5-A638-435F-95CC-87787E96335C}" destId="{9FF0CB48-0D61-4B41-B3F6-A2F765C8CDC2}" srcOrd="0" destOrd="0" presId="urn:microsoft.com/office/officeart/2018/2/layout/IconVerticalSolidList"/>
    <dgm:cxn modelId="{B6153031-6D5A-4316-A457-85C3F2BF699C}" type="presOf" srcId="{7F94B2B8-AAB7-4BF8-A630-F73AE0DDAAD5}" destId="{EC04405E-91DD-443A-979E-757CCB319EF4}" srcOrd="0" destOrd="0" presId="urn:microsoft.com/office/officeart/2018/2/layout/IconVerticalSolidList"/>
    <dgm:cxn modelId="{F093154A-89C6-4D74-BACC-6DAB563D4620}" srcId="{D9DCBF6E-929B-4FCC-B59F-1C39F8FC548F}" destId="{49265DE0-0D40-49E4-8076-E61AA5F251A8}" srcOrd="0" destOrd="0" parTransId="{E557E8FE-26AC-4608-B33C-C7EBF06D9BCA}" sibTransId="{79612520-C070-4DD3-9DCD-A5C92DDD4AE0}"/>
    <dgm:cxn modelId="{B1738B70-4B46-4C8C-9BEF-73835E036C59}" type="presOf" srcId="{D9DCBF6E-929B-4FCC-B59F-1C39F8FC548F}" destId="{A89BBBFC-DEB8-4B36-A996-FC85EC41A9C7}" srcOrd="0" destOrd="0" presId="urn:microsoft.com/office/officeart/2018/2/layout/IconVerticalSolidList"/>
    <dgm:cxn modelId="{6F972B85-0E29-42FB-800F-DF1F9538FD34}" type="presOf" srcId="{33FDB0F6-D9DB-42FC-90AD-C707F199B5C1}" destId="{1AF9403C-12AF-4D6E-9C76-35CBFB66CF40}" srcOrd="0" destOrd="0" presId="urn:microsoft.com/office/officeart/2018/2/layout/IconVerticalSolidList"/>
    <dgm:cxn modelId="{1B954ABA-B7EC-4123-AEB8-1145FC5264D1}" srcId="{D9DCBF6E-929B-4FCC-B59F-1C39F8FC548F}" destId="{33FDB0F6-D9DB-42FC-90AD-C707F199B5C1}" srcOrd="1" destOrd="0" parTransId="{C34CFB08-A35D-4D55-ADD9-1A824CEC6ACE}" sibTransId="{49D3EB8A-5697-4E95-8E32-90E819C60EDA}"/>
    <dgm:cxn modelId="{854D16BE-612C-44C9-8F67-147222F72B30}" type="presOf" srcId="{49265DE0-0D40-49E4-8076-E61AA5F251A8}" destId="{90F6227F-4B85-442E-933D-9886170C7A6E}" srcOrd="0" destOrd="0" presId="urn:microsoft.com/office/officeart/2018/2/layout/IconVerticalSolidList"/>
    <dgm:cxn modelId="{6EC27FD6-7C72-48DD-9708-C7FB38251C9A}" srcId="{D9DCBF6E-929B-4FCC-B59F-1C39F8FC548F}" destId="{7F94B2B8-AAB7-4BF8-A630-F73AE0DDAAD5}" srcOrd="3" destOrd="0" parTransId="{6953A7E9-B8AB-456D-BB60-21D6CE50975A}" sibTransId="{8E2300B9-B636-48AA-BB14-99484FBAA4FC}"/>
    <dgm:cxn modelId="{8E4AC9DA-AC8A-47DB-9FA6-DEDBB3F606A3}" srcId="{D9DCBF6E-929B-4FCC-B59F-1C39F8FC548F}" destId="{501FF3A5-A638-435F-95CC-87787E96335C}" srcOrd="2" destOrd="0" parTransId="{1524E986-09E9-4E27-ADA8-03585192C4AD}" sibTransId="{BDDE0154-B145-4E47-A588-9395CC35E1A3}"/>
    <dgm:cxn modelId="{7E73AC24-C6B7-4AEB-ABD3-A1090BEC9B25}" type="presParOf" srcId="{A89BBBFC-DEB8-4B36-A996-FC85EC41A9C7}" destId="{8FD282FB-89C8-4E9F-903A-B97D13182460}" srcOrd="0" destOrd="0" presId="urn:microsoft.com/office/officeart/2018/2/layout/IconVerticalSolidList"/>
    <dgm:cxn modelId="{585760B3-F743-4CCA-BFBD-E51EBB8E933F}" type="presParOf" srcId="{8FD282FB-89C8-4E9F-903A-B97D13182460}" destId="{624FD8BE-DA3D-401D-95A7-2D1D9235E7C2}" srcOrd="0" destOrd="0" presId="urn:microsoft.com/office/officeart/2018/2/layout/IconVerticalSolidList"/>
    <dgm:cxn modelId="{717715D2-492E-4F95-BEAB-5870A46089A6}" type="presParOf" srcId="{8FD282FB-89C8-4E9F-903A-B97D13182460}" destId="{B47814CD-A6C6-451C-8E1B-7D85D0559AD4}" srcOrd="1" destOrd="0" presId="urn:microsoft.com/office/officeart/2018/2/layout/IconVerticalSolidList"/>
    <dgm:cxn modelId="{529536BC-DC4F-4621-9696-D96665DC87B4}" type="presParOf" srcId="{8FD282FB-89C8-4E9F-903A-B97D13182460}" destId="{6D038D3E-EF81-493A-AC3E-AAF879FEB7F9}" srcOrd="2" destOrd="0" presId="urn:microsoft.com/office/officeart/2018/2/layout/IconVerticalSolidList"/>
    <dgm:cxn modelId="{55703E82-7B13-47F7-9E41-2D1ADEC75A39}" type="presParOf" srcId="{8FD282FB-89C8-4E9F-903A-B97D13182460}" destId="{90F6227F-4B85-442E-933D-9886170C7A6E}" srcOrd="3" destOrd="0" presId="urn:microsoft.com/office/officeart/2018/2/layout/IconVerticalSolidList"/>
    <dgm:cxn modelId="{90E64D94-7192-4F8C-A21A-E5951F1EA798}" type="presParOf" srcId="{A89BBBFC-DEB8-4B36-A996-FC85EC41A9C7}" destId="{CC32C807-DB50-4230-8F84-452BD80D5E8F}" srcOrd="1" destOrd="0" presId="urn:microsoft.com/office/officeart/2018/2/layout/IconVerticalSolidList"/>
    <dgm:cxn modelId="{1E818249-2823-4BDC-9AF8-2C5111DE9C9A}" type="presParOf" srcId="{A89BBBFC-DEB8-4B36-A996-FC85EC41A9C7}" destId="{8EF1B227-6786-4C53-965D-8B15A55A8F04}" srcOrd="2" destOrd="0" presId="urn:microsoft.com/office/officeart/2018/2/layout/IconVerticalSolidList"/>
    <dgm:cxn modelId="{FD022000-4DB7-48F0-9696-C52403C490D8}" type="presParOf" srcId="{8EF1B227-6786-4C53-965D-8B15A55A8F04}" destId="{84ABD3C8-FDB6-4DA9-97CF-4CC74CE89791}" srcOrd="0" destOrd="0" presId="urn:microsoft.com/office/officeart/2018/2/layout/IconVerticalSolidList"/>
    <dgm:cxn modelId="{7318FFCD-26CB-4603-8D91-BCEB8A344BFE}" type="presParOf" srcId="{8EF1B227-6786-4C53-965D-8B15A55A8F04}" destId="{DE897579-C285-497A-9B83-E5E6C06AC7E5}" srcOrd="1" destOrd="0" presId="urn:microsoft.com/office/officeart/2018/2/layout/IconVerticalSolidList"/>
    <dgm:cxn modelId="{A3E7DB90-9DE3-4F43-BCFA-D14D50541B22}" type="presParOf" srcId="{8EF1B227-6786-4C53-965D-8B15A55A8F04}" destId="{E28EA7BE-A593-4753-88E6-03BB55E3DD51}" srcOrd="2" destOrd="0" presId="urn:microsoft.com/office/officeart/2018/2/layout/IconVerticalSolidList"/>
    <dgm:cxn modelId="{4518E821-96DC-4928-82E3-194010BA0A52}" type="presParOf" srcId="{8EF1B227-6786-4C53-965D-8B15A55A8F04}" destId="{1AF9403C-12AF-4D6E-9C76-35CBFB66CF40}" srcOrd="3" destOrd="0" presId="urn:microsoft.com/office/officeart/2018/2/layout/IconVerticalSolidList"/>
    <dgm:cxn modelId="{87154360-F421-4D23-B6DD-FAEDF10347C2}" type="presParOf" srcId="{A89BBBFC-DEB8-4B36-A996-FC85EC41A9C7}" destId="{D6012B05-8D91-4AAA-A5F1-0E4D2CFBCC5E}" srcOrd="3" destOrd="0" presId="urn:microsoft.com/office/officeart/2018/2/layout/IconVerticalSolidList"/>
    <dgm:cxn modelId="{352636A6-DF8E-4290-83F9-744B7EB6E919}" type="presParOf" srcId="{A89BBBFC-DEB8-4B36-A996-FC85EC41A9C7}" destId="{4A5D4DC0-9884-4A43-B37D-93BE6512D7E6}" srcOrd="4" destOrd="0" presId="urn:microsoft.com/office/officeart/2018/2/layout/IconVerticalSolidList"/>
    <dgm:cxn modelId="{4463E72D-4836-4897-B02B-D194A6DD7A94}" type="presParOf" srcId="{4A5D4DC0-9884-4A43-B37D-93BE6512D7E6}" destId="{2A5630FA-0FE1-4BF3-A64C-B2B78276A21A}" srcOrd="0" destOrd="0" presId="urn:microsoft.com/office/officeart/2018/2/layout/IconVerticalSolidList"/>
    <dgm:cxn modelId="{B90AD35F-2DEC-4BB3-800E-D129391C0D5B}" type="presParOf" srcId="{4A5D4DC0-9884-4A43-B37D-93BE6512D7E6}" destId="{CA5D09C4-7051-401D-862E-114B3F738BFC}" srcOrd="1" destOrd="0" presId="urn:microsoft.com/office/officeart/2018/2/layout/IconVerticalSolidList"/>
    <dgm:cxn modelId="{AB3A7D4A-6C86-4165-9B93-109325891B37}" type="presParOf" srcId="{4A5D4DC0-9884-4A43-B37D-93BE6512D7E6}" destId="{0240E479-5644-49AD-9394-BA69921ECC0B}" srcOrd="2" destOrd="0" presId="urn:microsoft.com/office/officeart/2018/2/layout/IconVerticalSolidList"/>
    <dgm:cxn modelId="{4A794124-0BD7-4733-9829-0FB02C0A852A}" type="presParOf" srcId="{4A5D4DC0-9884-4A43-B37D-93BE6512D7E6}" destId="{9FF0CB48-0D61-4B41-B3F6-A2F765C8CDC2}" srcOrd="3" destOrd="0" presId="urn:microsoft.com/office/officeart/2018/2/layout/IconVerticalSolidList"/>
    <dgm:cxn modelId="{6E5DD6E3-A7CD-4FB8-A7AB-5CC4E2C2F9A8}" type="presParOf" srcId="{A89BBBFC-DEB8-4B36-A996-FC85EC41A9C7}" destId="{24BFF00F-A2AC-47A5-A5DC-CC8840484520}" srcOrd="5" destOrd="0" presId="urn:microsoft.com/office/officeart/2018/2/layout/IconVerticalSolidList"/>
    <dgm:cxn modelId="{013B0912-E340-408A-BFB7-906CE36DEE41}" type="presParOf" srcId="{A89BBBFC-DEB8-4B36-A996-FC85EC41A9C7}" destId="{52C6ED95-1080-467C-8309-FC2CF59CD8E1}" srcOrd="6" destOrd="0" presId="urn:microsoft.com/office/officeart/2018/2/layout/IconVerticalSolidList"/>
    <dgm:cxn modelId="{ABDB5CCA-0904-4063-A966-A84226F36AA5}" type="presParOf" srcId="{52C6ED95-1080-467C-8309-FC2CF59CD8E1}" destId="{F8395A94-80FD-4C8A-993D-63F247D18FF7}" srcOrd="0" destOrd="0" presId="urn:microsoft.com/office/officeart/2018/2/layout/IconVerticalSolidList"/>
    <dgm:cxn modelId="{FE62A6A9-872B-4133-AE79-85598BAC3EB4}" type="presParOf" srcId="{52C6ED95-1080-467C-8309-FC2CF59CD8E1}" destId="{B3F48EC9-E626-47BD-9BC9-E23021E5635B}" srcOrd="1" destOrd="0" presId="urn:microsoft.com/office/officeart/2018/2/layout/IconVerticalSolidList"/>
    <dgm:cxn modelId="{92B4607D-D47A-4951-985A-8A9FF7348E02}" type="presParOf" srcId="{52C6ED95-1080-467C-8309-FC2CF59CD8E1}" destId="{81ACF147-4C4E-4F23-AF44-EC1FC2761440}" srcOrd="2" destOrd="0" presId="urn:microsoft.com/office/officeart/2018/2/layout/IconVerticalSolidList"/>
    <dgm:cxn modelId="{818A276F-E9B4-4CC4-B2BC-32185FDBC5E4}" type="presParOf" srcId="{52C6ED95-1080-467C-8309-FC2CF59CD8E1}" destId="{EC04405E-91DD-443A-979E-757CCB319E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FC75AD-F439-45F3-8FA8-B1B6B1BE59C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5C0B80F-A683-4A7A-8154-DAE9BA2BC4AC}">
      <dgm:prSet/>
      <dgm:spPr/>
      <dgm:t>
        <a:bodyPr/>
        <a:lstStyle/>
        <a:p>
          <a:r>
            <a:rPr lang="nl-NL"/>
            <a:t>Wijkgerichte gezondheidsbevordering richt zich vaak op mensen in aandachtswijken. </a:t>
          </a:r>
          <a:endParaRPr lang="en-US"/>
        </a:p>
      </dgm:t>
    </dgm:pt>
    <dgm:pt modelId="{40D6B666-0156-43E8-B6E2-DE632CC7B89E}" type="parTrans" cxnId="{75D94489-CBE0-4ECE-8A59-8847145C8E64}">
      <dgm:prSet/>
      <dgm:spPr/>
      <dgm:t>
        <a:bodyPr/>
        <a:lstStyle/>
        <a:p>
          <a:endParaRPr lang="en-US"/>
        </a:p>
      </dgm:t>
    </dgm:pt>
    <dgm:pt modelId="{AFED738F-5F15-4B05-8007-D2B475126FBB}" type="sibTrans" cxnId="{75D94489-CBE0-4ECE-8A59-8847145C8E64}">
      <dgm:prSet/>
      <dgm:spPr/>
      <dgm:t>
        <a:bodyPr/>
        <a:lstStyle/>
        <a:p>
          <a:endParaRPr lang="en-US"/>
        </a:p>
      </dgm:t>
    </dgm:pt>
    <dgm:pt modelId="{451D1533-7C2D-43B1-A28A-E0D6EAFC4C8B}">
      <dgm:prSet/>
      <dgm:spPr/>
      <dgm:t>
        <a:bodyPr/>
        <a:lstStyle/>
        <a:p>
          <a:r>
            <a:rPr lang="nl-NL"/>
            <a:t>Het gaat veelal om mensen met een lage sociaal economische status (SES) en met gezondheidsachterstanden (laagopgeleiden, niet-westerse allochtonen)</a:t>
          </a:r>
          <a:endParaRPr lang="en-US"/>
        </a:p>
      </dgm:t>
    </dgm:pt>
    <dgm:pt modelId="{43716EE7-B9F7-45C1-86EE-C28D53EA6C49}" type="parTrans" cxnId="{F7B68EA3-9DBB-4865-8E6E-8AC098C25AD2}">
      <dgm:prSet/>
      <dgm:spPr/>
      <dgm:t>
        <a:bodyPr/>
        <a:lstStyle/>
        <a:p>
          <a:endParaRPr lang="en-US"/>
        </a:p>
      </dgm:t>
    </dgm:pt>
    <dgm:pt modelId="{2FA92177-FA0F-4D46-8AED-67BFBC1B6AB6}" type="sibTrans" cxnId="{F7B68EA3-9DBB-4865-8E6E-8AC098C25AD2}">
      <dgm:prSet/>
      <dgm:spPr/>
      <dgm:t>
        <a:bodyPr/>
        <a:lstStyle/>
        <a:p>
          <a:endParaRPr lang="en-US"/>
        </a:p>
      </dgm:t>
    </dgm:pt>
    <dgm:pt modelId="{5EF26D3F-D8A4-4085-A18A-D40B47A5B235}">
      <dgm:prSet/>
      <dgm:spPr/>
      <dgm:t>
        <a:bodyPr/>
        <a:lstStyle/>
        <a:p>
          <a:r>
            <a:rPr lang="nl-NL"/>
            <a:t>In deze wijken zijn problemen rond wonen, werken, leren, integreren en veiligheid. </a:t>
          </a:r>
          <a:endParaRPr lang="en-US"/>
        </a:p>
      </dgm:t>
    </dgm:pt>
    <dgm:pt modelId="{D6C15693-04DE-4D07-8819-FBE43F3628A6}" type="parTrans" cxnId="{EBF8A5C5-DAD6-4673-B004-5ED4DDBEEFA2}">
      <dgm:prSet/>
      <dgm:spPr/>
      <dgm:t>
        <a:bodyPr/>
        <a:lstStyle/>
        <a:p>
          <a:endParaRPr lang="en-US"/>
        </a:p>
      </dgm:t>
    </dgm:pt>
    <dgm:pt modelId="{8B08BE30-23E5-4234-8CB8-99AA6E84D9B0}" type="sibTrans" cxnId="{EBF8A5C5-DAD6-4673-B004-5ED4DDBEEFA2}">
      <dgm:prSet/>
      <dgm:spPr/>
      <dgm:t>
        <a:bodyPr/>
        <a:lstStyle/>
        <a:p>
          <a:endParaRPr lang="en-US"/>
        </a:p>
      </dgm:t>
    </dgm:pt>
    <dgm:pt modelId="{36F54317-9396-4926-B1A9-897AF1356034}">
      <dgm:prSet/>
      <dgm:spPr/>
      <dgm:t>
        <a:bodyPr/>
        <a:lstStyle/>
        <a:p>
          <a:r>
            <a:rPr lang="nl-NL" dirty="0"/>
            <a:t>Er is actie nodig op vijf punten: </a:t>
          </a:r>
          <a:endParaRPr lang="en-US" dirty="0"/>
        </a:p>
      </dgm:t>
    </dgm:pt>
    <dgm:pt modelId="{4717F7C2-2E17-4E8E-BC0C-DD89D7056314}" type="parTrans" cxnId="{204BFE41-9CAD-4C9F-8DC5-6BDCAFBD4FBD}">
      <dgm:prSet/>
      <dgm:spPr/>
      <dgm:t>
        <a:bodyPr/>
        <a:lstStyle/>
        <a:p>
          <a:endParaRPr lang="en-US"/>
        </a:p>
      </dgm:t>
    </dgm:pt>
    <dgm:pt modelId="{607DE2A5-A3DD-4A69-B0F9-B68AB0FBB899}" type="sibTrans" cxnId="{204BFE41-9CAD-4C9F-8DC5-6BDCAFBD4FBD}">
      <dgm:prSet/>
      <dgm:spPr/>
      <dgm:t>
        <a:bodyPr/>
        <a:lstStyle/>
        <a:p>
          <a:endParaRPr lang="en-US"/>
        </a:p>
      </dgm:t>
    </dgm:pt>
    <dgm:pt modelId="{12D7C849-FC0F-4057-9E28-BA359A2355EA}">
      <dgm:prSet/>
      <dgm:spPr/>
      <dgm:t>
        <a:bodyPr/>
        <a:lstStyle/>
        <a:p>
          <a:r>
            <a:rPr lang="en-US" dirty="0" err="1"/>
            <a:t>Een</a:t>
          </a:r>
          <a:r>
            <a:rPr lang="en-US" dirty="0"/>
            <a:t> </a:t>
          </a:r>
          <a:r>
            <a:rPr lang="en-US" dirty="0" err="1"/>
            <a:t>gezonde</a:t>
          </a:r>
          <a:r>
            <a:rPr lang="en-US" dirty="0"/>
            <a:t> </a:t>
          </a:r>
          <a:r>
            <a:rPr lang="en-US" dirty="0" err="1"/>
            <a:t>leefstijl</a:t>
          </a:r>
          <a:endParaRPr lang="en-US" dirty="0"/>
        </a:p>
      </dgm:t>
    </dgm:pt>
    <dgm:pt modelId="{07EBCC56-BED8-4D35-912B-7D0F447AD5DF}" type="parTrans" cxnId="{807CA2F6-E644-4B39-8702-3BFE95419F78}">
      <dgm:prSet/>
      <dgm:spPr/>
      <dgm:t>
        <a:bodyPr/>
        <a:lstStyle/>
        <a:p>
          <a:endParaRPr lang="en-US"/>
        </a:p>
      </dgm:t>
    </dgm:pt>
    <dgm:pt modelId="{F27DB168-BF11-4648-A681-716553E5FCA7}" type="sibTrans" cxnId="{807CA2F6-E644-4B39-8702-3BFE95419F78}">
      <dgm:prSet/>
      <dgm:spPr/>
      <dgm:t>
        <a:bodyPr/>
        <a:lstStyle/>
        <a:p>
          <a:endParaRPr lang="en-US"/>
        </a:p>
      </dgm:t>
    </dgm:pt>
    <dgm:pt modelId="{BABF0236-FAD2-0341-BF4D-0F5AAC8C9776}">
      <dgm:prSet/>
      <dgm:spPr/>
      <dgm:t>
        <a:bodyPr/>
        <a:lstStyle/>
        <a:p>
          <a:r>
            <a:rPr lang="en-US" dirty="0" err="1"/>
            <a:t>Een</a:t>
          </a:r>
          <a:r>
            <a:rPr lang="en-US" dirty="0"/>
            <a:t> </a:t>
          </a:r>
          <a:r>
            <a:rPr lang="en-US" dirty="0" err="1"/>
            <a:t>gezonde</a:t>
          </a:r>
          <a:r>
            <a:rPr lang="en-US" dirty="0"/>
            <a:t> </a:t>
          </a:r>
          <a:r>
            <a:rPr lang="en-US" dirty="0" err="1"/>
            <a:t>fysieke</a:t>
          </a:r>
          <a:r>
            <a:rPr lang="en-US" dirty="0"/>
            <a:t> </a:t>
          </a:r>
          <a:r>
            <a:rPr lang="en-US" dirty="0" err="1"/>
            <a:t>omgeving</a:t>
          </a:r>
          <a:endParaRPr lang="en-US" dirty="0"/>
        </a:p>
      </dgm:t>
    </dgm:pt>
    <dgm:pt modelId="{2BE9FD23-6C56-1C48-A720-6A4B1F4257BC}" type="parTrans" cxnId="{4201BB5E-BDD4-2B44-A8A2-0BAB25C2A720}">
      <dgm:prSet/>
      <dgm:spPr/>
      <dgm:t>
        <a:bodyPr/>
        <a:lstStyle/>
        <a:p>
          <a:endParaRPr lang="nl-NL"/>
        </a:p>
      </dgm:t>
    </dgm:pt>
    <dgm:pt modelId="{9E6C5B07-7B41-B440-9DDB-5295B1FD2F2C}" type="sibTrans" cxnId="{4201BB5E-BDD4-2B44-A8A2-0BAB25C2A720}">
      <dgm:prSet/>
      <dgm:spPr/>
      <dgm:t>
        <a:bodyPr/>
        <a:lstStyle/>
        <a:p>
          <a:endParaRPr lang="nl-NL"/>
        </a:p>
      </dgm:t>
    </dgm:pt>
    <dgm:pt modelId="{44422DCE-EA36-E747-BA34-538905533CB3}">
      <dgm:prSet/>
      <dgm:spPr/>
      <dgm:t>
        <a:bodyPr/>
        <a:lstStyle/>
        <a:p>
          <a:r>
            <a:rPr lang="en-US" dirty="0" err="1"/>
            <a:t>Een</a:t>
          </a:r>
          <a:r>
            <a:rPr lang="en-US" dirty="0"/>
            <a:t> </a:t>
          </a:r>
          <a:r>
            <a:rPr lang="en-US" dirty="0" err="1"/>
            <a:t>gezonde</a:t>
          </a:r>
          <a:r>
            <a:rPr lang="en-US" dirty="0"/>
            <a:t> </a:t>
          </a:r>
          <a:r>
            <a:rPr lang="en-US" dirty="0" err="1"/>
            <a:t>sociale</a:t>
          </a:r>
          <a:r>
            <a:rPr lang="en-US" dirty="0"/>
            <a:t> </a:t>
          </a:r>
          <a:r>
            <a:rPr lang="en-US" dirty="0" err="1"/>
            <a:t>omgeving</a:t>
          </a:r>
          <a:endParaRPr lang="en-US" dirty="0"/>
        </a:p>
      </dgm:t>
    </dgm:pt>
    <dgm:pt modelId="{EABA9AB6-B347-644B-AD63-65001BEC119E}" type="parTrans" cxnId="{763381DA-07EF-934C-9B1D-B5A39AB66F1D}">
      <dgm:prSet/>
      <dgm:spPr/>
      <dgm:t>
        <a:bodyPr/>
        <a:lstStyle/>
        <a:p>
          <a:endParaRPr lang="nl-NL"/>
        </a:p>
      </dgm:t>
    </dgm:pt>
    <dgm:pt modelId="{F426BF6C-FB6B-6344-AA69-35580834A693}" type="sibTrans" cxnId="{763381DA-07EF-934C-9B1D-B5A39AB66F1D}">
      <dgm:prSet/>
      <dgm:spPr/>
      <dgm:t>
        <a:bodyPr/>
        <a:lstStyle/>
        <a:p>
          <a:endParaRPr lang="nl-NL"/>
        </a:p>
      </dgm:t>
    </dgm:pt>
    <dgm:pt modelId="{B60CD600-0C24-584F-9F35-488027412347}">
      <dgm:prSet/>
      <dgm:spPr/>
      <dgm:t>
        <a:bodyPr/>
        <a:lstStyle/>
        <a:p>
          <a:r>
            <a:rPr lang="en-US" dirty="0" err="1"/>
            <a:t>Toegang</a:t>
          </a:r>
          <a:r>
            <a:rPr lang="en-US" dirty="0"/>
            <a:t>, preventive, </a:t>
          </a:r>
          <a:r>
            <a:rPr lang="en-US" dirty="0" err="1"/>
            <a:t>zorg</a:t>
          </a:r>
          <a:r>
            <a:rPr lang="en-US" dirty="0"/>
            <a:t> </a:t>
          </a:r>
          <a:r>
            <a:rPr lang="en-US" dirty="0" err="1"/>
            <a:t>en</a:t>
          </a:r>
          <a:r>
            <a:rPr lang="en-US" dirty="0"/>
            <a:t> </a:t>
          </a:r>
          <a:r>
            <a:rPr lang="en-US" dirty="0" err="1"/>
            <a:t>welzijn</a:t>
          </a:r>
          <a:endParaRPr lang="en-US" dirty="0"/>
        </a:p>
      </dgm:t>
    </dgm:pt>
    <dgm:pt modelId="{0372FCB6-3316-CD44-8A56-D28C4E74B34A}" type="parTrans" cxnId="{60BD269E-5BCA-634F-9B86-07D2834AA8E2}">
      <dgm:prSet/>
      <dgm:spPr/>
      <dgm:t>
        <a:bodyPr/>
        <a:lstStyle/>
        <a:p>
          <a:endParaRPr lang="nl-NL"/>
        </a:p>
      </dgm:t>
    </dgm:pt>
    <dgm:pt modelId="{F1496584-1159-A348-8CAF-4F806298AAB8}" type="sibTrans" cxnId="{60BD269E-5BCA-634F-9B86-07D2834AA8E2}">
      <dgm:prSet/>
      <dgm:spPr/>
      <dgm:t>
        <a:bodyPr/>
        <a:lstStyle/>
        <a:p>
          <a:endParaRPr lang="nl-NL"/>
        </a:p>
      </dgm:t>
    </dgm:pt>
    <dgm:pt modelId="{901110FE-7654-4A46-A08E-1B5EE1A48784}">
      <dgm:prSet/>
      <dgm:spPr/>
      <dgm:t>
        <a:bodyPr/>
        <a:lstStyle/>
        <a:p>
          <a:r>
            <a:rPr lang="en-US" dirty="0" err="1"/>
            <a:t>Participatie</a:t>
          </a:r>
          <a:endParaRPr lang="en-US" dirty="0"/>
        </a:p>
      </dgm:t>
    </dgm:pt>
    <dgm:pt modelId="{9D7C9689-8226-F64D-BE60-ACA022BEDAAA}" type="parTrans" cxnId="{5DF93BFB-C95A-FA4A-9270-8645F2C9918C}">
      <dgm:prSet/>
      <dgm:spPr/>
      <dgm:t>
        <a:bodyPr/>
        <a:lstStyle/>
        <a:p>
          <a:endParaRPr lang="nl-NL"/>
        </a:p>
      </dgm:t>
    </dgm:pt>
    <dgm:pt modelId="{163801DB-B3A5-1047-9AC4-5FADC6CF8312}" type="sibTrans" cxnId="{5DF93BFB-C95A-FA4A-9270-8645F2C9918C}">
      <dgm:prSet/>
      <dgm:spPr/>
      <dgm:t>
        <a:bodyPr/>
        <a:lstStyle/>
        <a:p>
          <a:endParaRPr lang="nl-NL"/>
        </a:p>
      </dgm:t>
    </dgm:pt>
    <dgm:pt modelId="{8670E334-782A-E74D-801D-2E113C6967ED}" type="pres">
      <dgm:prSet presAssocID="{58FC75AD-F439-45F3-8FA8-B1B6B1BE59C0}" presName="diagram" presStyleCnt="0">
        <dgm:presLayoutVars>
          <dgm:dir/>
          <dgm:resizeHandles val="exact"/>
        </dgm:presLayoutVars>
      </dgm:prSet>
      <dgm:spPr/>
    </dgm:pt>
    <dgm:pt modelId="{34D46DC2-981F-8640-A5FD-C9D2DE4AD877}" type="pres">
      <dgm:prSet presAssocID="{D5C0B80F-A683-4A7A-8154-DAE9BA2BC4AC}" presName="node" presStyleLbl="node1" presStyleIdx="0" presStyleCnt="4">
        <dgm:presLayoutVars>
          <dgm:bulletEnabled val="1"/>
        </dgm:presLayoutVars>
      </dgm:prSet>
      <dgm:spPr/>
    </dgm:pt>
    <dgm:pt modelId="{74246013-4B60-054F-8AEB-823C93B7FDF7}" type="pres">
      <dgm:prSet presAssocID="{AFED738F-5F15-4B05-8007-D2B475126FBB}" presName="sibTrans" presStyleCnt="0"/>
      <dgm:spPr/>
    </dgm:pt>
    <dgm:pt modelId="{82EC9E36-1086-C541-87D4-1CF0978DA5F6}" type="pres">
      <dgm:prSet presAssocID="{451D1533-7C2D-43B1-A28A-E0D6EAFC4C8B}" presName="node" presStyleLbl="node1" presStyleIdx="1" presStyleCnt="4">
        <dgm:presLayoutVars>
          <dgm:bulletEnabled val="1"/>
        </dgm:presLayoutVars>
      </dgm:prSet>
      <dgm:spPr/>
    </dgm:pt>
    <dgm:pt modelId="{3E3852DE-803C-DB48-B7FC-CF006542C5FB}" type="pres">
      <dgm:prSet presAssocID="{2FA92177-FA0F-4D46-8AED-67BFBC1B6AB6}" presName="sibTrans" presStyleCnt="0"/>
      <dgm:spPr/>
    </dgm:pt>
    <dgm:pt modelId="{414F8E98-5005-4948-86C2-6539F729216B}" type="pres">
      <dgm:prSet presAssocID="{5EF26D3F-D8A4-4085-A18A-D40B47A5B235}" presName="node" presStyleLbl="node1" presStyleIdx="2" presStyleCnt="4">
        <dgm:presLayoutVars>
          <dgm:bulletEnabled val="1"/>
        </dgm:presLayoutVars>
      </dgm:prSet>
      <dgm:spPr/>
    </dgm:pt>
    <dgm:pt modelId="{ADAC67F4-E553-404E-AA40-B968724F9360}" type="pres">
      <dgm:prSet presAssocID="{8B08BE30-23E5-4234-8CB8-99AA6E84D9B0}" presName="sibTrans" presStyleCnt="0"/>
      <dgm:spPr/>
    </dgm:pt>
    <dgm:pt modelId="{4322D568-1DC6-3A44-A245-2D24E09C880D}" type="pres">
      <dgm:prSet presAssocID="{36F54317-9396-4926-B1A9-897AF1356034}" presName="node" presStyleLbl="node1" presStyleIdx="3" presStyleCnt="4">
        <dgm:presLayoutVars>
          <dgm:bulletEnabled val="1"/>
        </dgm:presLayoutVars>
      </dgm:prSet>
      <dgm:spPr/>
    </dgm:pt>
  </dgm:ptLst>
  <dgm:cxnLst>
    <dgm:cxn modelId="{80F6FD19-BBC6-EA4F-8272-35B1AC0E5667}" type="presOf" srcId="{12D7C849-FC0F-4057-9E28-BA359A2355EA}" destId="{4322D568-1DC6-3A44-A245-2D24E09C880D}" srcOrd="0" destOrd="1" presId="urn:microsoft.com/office/officeart/2005/8/layout/default"/>
    <dgm:cxn modelId="{204BFE41-9CAD-4C9F-8DC5-6BDCAFBD4FBD}" srcId="{58FC75AD-F439-45F3-8FA8-B1B6B1BE59C0}" destId="{36F54317-9396-4926-B1A9-897AF1356034}" srcOrd="3" destOrd="0" parTransId="{4717F7C2-2E17-4E8E-BC0C-DD89D7056314}" sibTransId="{607DE2A5-A3DD-4A69-B0F9-B68AB0FBB899}"/>
    <dgm:cxn modelId="{3D897142-A51A-4541-BA56-2C1FBC0E4F14}" type="presOf" srcId="{36F54317-9396-4926-B1A9-897AF1356034}" destId="{4322D568-1DC6-3A44-A245-2D24E09C880D}" srcOrd="0" destOrd="0" presId="urn:microsoft.com/office/officeart/2005/8/layout/default"/>
    <dgm:cxn modelId="{4201BB5E-BDD4-2B44-A8A2-0BAB25C2A720}" srcId="{36F54317-9396-4926-B1A9-897AF1356034}" destId="{BABF0236-FAD2-0341-BF4D-0F5AAC8C9776}" srcOrd="1" destOrd="0" parTransId="{2BE9FD23-6C56-1C48-A720-6A4B1F4257BC}" sibTransId="{9E6C5B07-7B41-B440-9DDB-5295B1FD2F2C}"/>
    <dgm:cxn modelId="{FCCD097C-D7C7-E14B-91C6-C8471F453109}" type="presOf" srcId="{44422DCE-EA36-E747-BA34-538905533CB3}" destId="{4322D568-1DC6-3A44-A245-2D24E09C880D}" srcOrd="0" destOrd="3" presId="urn:microsoft.com/office/officeart/2005/8/layout/default"/>
    <dgm:cxn modelId="{75D94489-CBE0-4ECE-8A59-8847145C8E64}" srcId="{58FC75AD-F439-45F3-8FA8-B1B6B1BE59C0}" destId="{D5C0B80F-A683-4A7A-8154-DAE9BA2BC4AC}" srcOrd="0" destOrd="0" parTransId="{40D6B666-0156-43E8-B6E2-DE632CC7B89E}" sibTransId="{AFED738F-5F15-4B05-8007-D2B475126FBB}"/>
    <dgm:cxn modelId="{27740D8D-870F-1143-8BCA-29E82AD57F54}" type="presOf" srcId="{D5C0B80F-A683-4A7A-8154-DAE9BA2BC4AC}" destId="{34D46DC2-981F-8640-A5FD-C9D2DE4AD877}" srcOrd="0" destOrd="0" presId="urn:microsoft.com/office/officeart/2005/8/layout/default"/>
    <dgm:cxn modelId="{60BD269E-5BCA-634F-9B86-07D2834AA8E2}" srcId="{36F54317-9396-4926-B1A9-897AF1356034}" destId="{B60CD600-0C24-584F-9F35-488027412347}" srcOrd="3" destOrd="0" parTransId="{0372FCB6-3316-CD44-8A56-D28C4E74B34A}" sibTransId="{F1496584-1159-A348-8CAF-4F806298AAB8}"/>
    <dgm:cxn modelId="{F7B68EA3-9DBB-4865-8E6E-8AC098C25AD2}" srcId="{58FC75AD-F439-45F3-8FA8-B1B6B1BE59C0}" destId="{451D1533-7C2D-43B1-A28A-E0D6EAFC4C8B}" srcOrd="1" destOrd="0" parTransId="{43716EE7-B9F7-45C1-86EE-C28D53EA6C49}" sibTransId="{2FA92177-FA0F-4D46-8AED-67BFBC1B6AB6}"/>
    <dgm:cxn modelId="{FD81BCA8-7CCA-1543-810D-524F87CD777E}" type="presOf" srcId="{58FC75AD-F439-45F3-8FA8-B1B6B1BE59C0}" destId="{8670E334-782A-E74D-801D-2E113C6967ED}" srcOrd="0" destOrd="0" presId="urn:microsoft.com/office/officeart/2005/8/layout/default"/>
    <dgm:cxn modelId="{269639C0-30E7-A34D-B37B-46947DFDECC5}" type="presOf" srcId="{B60CD600-0C24-584F-9F35-488027412347}" destId="{4322D568-1DC6-3A44-A245-2D24E09C880D}" srcOrd="0" destOrd="4" presId="urn:microsoft.com/office/officeart/2005/8/layout/default"/>
    <dgm:cxn modelId="{EBF8A5C5-DAD6-4673-B004-5ED4DDBEEFA2}" srcId="{58FC75AD-F439-45F3-8FA8-B1B6B1BE59C0}" destId="{5EF26D3F-D8A4-4085-A18A-D40B47A5B235}" srcOrd="2" destOrd="0" parTransId="{D6C15693-04DE-4D07-8819-FBE43F3628A6}" sibTransId="{8B08BE30-23E5-4234-8CB8-99AA6E84D9B0}"/>
    <dgm:cxn modelId="{DAAE39CE-202C-9046-ACC0-33ED6BD11997}" type="presOf" srcId="{5EF26D3F-D8A4-4085-A18A-D40B47A5B235}" destId="{414F8E98-5005-4948-86C2-6539F729216B}" srcOrd="0" destOrd="0" presId="urn:microsoft.com/office/officeart/2005/8/layout/default"/>
    <dgm:cxn modelId="{763381DA-07EF-934C-9B1D-B5A39AB66F1D}" srcId="{36F54317-9396-4926-B1A9-897AF1356034}" destId="{44422DCE-EA36-E747-BA34-538905533CB3}" srcOrd="2" destOrd="0" parTransId="{EABA9AB6-B347-644B-AD63-65001BEC119E}" sibTransId="{F426BF6C-FB6B-6344-AA69-35580834A693}"/>
    <dgm:cxn modelId="{4C9512E0-B25F-E241-9A24-6A6183C4B836}" type="presOf" srcId="{901110FE-7654-4A46-A08E-1B5EE1A48784}" destId="{4322D568-1DC6-3A44-A245-2D24E09C880D}" srcOrd="0" destOrd="5" presId="urn:microsoft.com/office/officeart/2005/8/layout/default"/>
    <dgm:cxn modelId="{413908E6-93CE-334C-BA0D-7AF9C853CFE8}" type="presOf" srcId="{BABF0236-FAD2-0341-BF4D-0F5AAC8C9776}" destId="{4322D568-1DC6-3A44-A245-2D24E09C880D}" srcOrd="0" destOrd="2" presId="urn:microsoft.com/office/officeart/2005/8/layout/default"/>
    <dgm:cxn modelId="{807CA2F6-E644-4B39-8702-3BFE95419F78}" srcId="{36F54317-9396-4926-B1A9-897AF1356034}" destId="{12D7C849-FC0F-4057-9E28-BA359A2355EA}" srcOrd="0" destOrd="0" parTransId="{07EBCC56-BED8-4D35-912B-7D0F447AD5DF}" sibTransId="{F27DB168-BF11-4648-A681-716553E5FCA7}"/>
    <dgm:cxn modelId="{9F98C9F6-9727-1D45-9E38-68481C8B3F57}" type="presOf" srcId="{451D1533-7C2D-43B1-A28A-E0D6EAFC4C8B}" destId="{82EC9E36-1086-C541-87D4-1CF0978DA5F6}" srcOrd="0" destOrd="0" presId="urn:microsoft.com/office/officeart/2005/8/layout/default"/>
    <dgm:cxn modelId="{5DF93BFB-C95A-FA4A-9270-8645F2C9918C}" srcId="{36F54317-9396-4926-B1A9-897AF1356034}" destId="{901110FE-7654-4A46-A08E-1B5EE1A48784}" srcOrd="4" destOrd="0" parTransId="{9D7C9689-8226-F64D-BE60-ACA022BEDAAA}" sibTransId="{163801DB-B3A5-1047-9AC4-5FADC6CF8312}"/>
    <dgm:cxn modelId="{C2C4939C-5CD3-2844-A39D-643669865626}" type="presParOf" srcId="{8670E334-782A-E74D-801D-2E113C6967ED}" destId="{34D46DC2-981F-8640-A5FD-C9D2DE4AD877}" srcOrd="0" destOrd="0" presId="urn:microsoft.com/office/officeart/2005/8/layout/default"/>
    <dgm:cxn modelId="{C5414A13-57D8-EB46-A9F8-06BAFF819BCE}" type="presParOf" srcId="{8670E334-782A-E74D-801D-2E113C6967ED}" destId="{74246013-4B60-054F-8AEB-823C93B7FDF7}" srcOrd="1" destOrd="0" presId="urn:microsoft.com/office/officeart/2005/8/layout/default"/>
    <dgm:cxn modelId="{849FCAC8-C24D-B948-9E16-CBEA4F83C2B4}" type="presParOf" srcId="{8670E334-782A-E74D-801D-2E113C6967ED}" destId="{82EC9E36-1086-C541-87D4-1CF0978DA5F6}" srcOrd="2" destOrd="0" presId="urn:microsoft.com/office/officeart/2005/8/layout/default"/>
    <dgm:cxn modelId="{3872B454-1E45-E640-8934-D2BD5920D652}" type="presParOf" srcId="{8670E334-782A-E74D-801D-2E113C6967ED}" destId="{3E3852DE-803C-DB48-B7FC-CF006542C5FB}" srcOrd="3" destOrd="0" presId="urn:microsoft.com/office/officeart/2005/8/layout/default"/>
    <dgm:cxn modelId="{CC035FE4-192B-6243-BAD6-8CDE58C1CDE5}" type="presParOf" srcId="{8670E334-782A-E74D-801D-2E113C6967ED}" destId="{414F8E98-5005-4948-86C2-6539F729216B}" srcOrd="4" destOrd="0" presId="urn:microsoft.com/office/officeart/2005/8/layout/default"/>
    <dgm:cxn modelId="{71E5CA98-9448-594B-B73E-0FC8F04EC012}" type="presParOf" srcId="{8670E334-782A-E74D-801D-2E113C6967ED}" destId="{ADAC67F4-E553-404E-AA40-B968724F9360}" srcOrd="5" destOrd="0" presId="urn:microsoft.com/office/officeart/2005/8/layout/default"/>
    <dgm:cxn modelId="{836D3336-8F61-BF4F-B872-34F9258BF767}" type="presParOf" srcId="{8670E334-782A-E74D-801D-2E113C6967ED}" destId="{4322D568-1DC6-3A44-A245-2D24E09C880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FD8BE-DA3D-401D-95A7-2D1D9235E7C2}">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814CD-A6C6-451C-8E1B-7D85D0559AD4}">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6227F-4B85-442E-933D-9886170C7A6E}">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Integraal – met zoveel mogelijk betrokkenen samen</a:t>
          </a:r>
          <a:endParaRPr lang="en-US" sz="2200" kern="1200"/>
        </a:p>
      </dsp:txBody>
      <dsp:txXfrm>
        <a:off x="1429899" y="2442"/>
        <a:ext cx="5083704" cy="1238008"/>
      </dsp:txXfrm>
    </dsp:sp>
    <dsp:sp modelId="{84ABD3C8-FDB6-4DA9-97CF-4CC74CE89791}">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897579-C285-497A-9B83-E5E6C06AC7E5}">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9403C-12AF-4D6E-9C76-35CBFB66CF4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dirty="0"/>
            <a:t>Participatie van bewoners en versterken van eigen kracht</a:t>
          </a:r>
          <a:endParaRPr lang="en-US" sz="2200" kern="1200" dirty="0"/>
        </a:p>
      </dsp:txBody>
      <dsp:txXfrm>
        <a:off x="1429899" y="1549953"/>
        <a:ext cx="5083704" cy="1238008"/>
      </dsp:txXfrm>
    </dsp:sp>
    <dsp:sp modelId="{2A5630FA-0FE1-4BF3-A64C-B2B78276A21A}">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D09C4-7051-401D-862E-114B3F738BFC}">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0CB48-0D61-4B41-B3F6-A2F765C8CDC2}">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Lokale professionals werken samen met bewoners en partners uit meerdere sectoren</a:t>
          </a:r>
          <a:endParaRPr lang="en-US" sz="2200" kern="1200"/>
        </a:p>
      </dsp:txBody>
      <dsp:txXfrm>
        <a:off x="1429899" y="3097464"/>
        <a:ext cx="5083704" cy="1238008"/>
      </dsp:txXfrm>
    </dsp:sp>
    <dsp:sp modelId="{F8395A94-80FD-4C8A-993D-63F247D18FF7}">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48EC9-E626-47BD-9BC9-E23021E5635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04405E-91DD-443A-979E-757CCB319EF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Structurele aanpak, gericht op gezonde leefstijl en een gezonde leefomgeving</a:t>
          </a:r>
          <a:endParaRPr lang="en-US" sz="2200" kern="1200"/>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6DC2-981F-8640-A5FD-C9D2DE4AD877}">
      <dsp:nvSpPr>
        <dsp:cNvPr id="0" name=""/>
        <dsp:cNvSpPr/>
      </dsp:nvSpPr>
      <dsp:spPr>
        <a:xfrm>
          <a:off x="795" y="927089"/>
          <a:ext cx="3100958" cy="18605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Wijkgerichte gezondheidsbevordering richt zich vaak op mensen in aandachtswijken. </a:t>
          </a:r>
          <a:endParaRPr lang="en-US" sz="1800" kern="1200"/>
        </a:p>
      </dsp:txBody>
      <dsp:txXfrm>
        <a:off x="795" y="927089"/>
        <a:ext cx="3100958" cy="1860575"/>
      </dsp:txXfrm>
    </dsp:sp>
    <dsp:sp modelId="{82EC9E36-1086-C541-87D4-1CF0978DA5F6}">
      <dsp:nvSpPr>
        <dsp:cNvPr id="0" name=""/>
        <dsp:cNvSpPr/>
      </dsp:nvSpPr>
      <dsp:spPr>
        <a:xfrm>
          <a:off x="3411849" y="927089"/>
          <a:ext cx="3100958" cy="186057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Het gaat veelal om mensen met een lage sociaal economische status (SES) en met gezondheidsachterstanden (laagopgeleiden, niet-westerse allochtonen)</a:t>
          </a:r>
          <a:endParaRPr lang="en-US" sz="1800" kern="1200"/>
        </a:p>
      </dsp:txBody>
      <dsp:txXfrm>
        <a:off x="3411849" y="927089"/>
        <a:ext cx="3100958" cy="1860575"/>
      </dsp:txXfrm>
    </dsp:sp>
    <dsp:sp modelId="{414F8E98-5005-4948-86C2-6539F729216B}">
      <dsp:nvSpPr>
        <dsp:cNvPr id="0" name=""/>
        <dsp:cNvSpPr/>
      </dsp:nvSpPr>
      <dsp:spPr>
        <a:xfrm>
          <a:off x="795" y="3097760"/>
          <a:ext cx="3100958" cy="186057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In deze wijken zijn problemen rond wonen, werken, leren, integreren en veiligheid. </a:t>
          </a:r>
          <a:endParaRPr lang="en-US" sz="1800" kern="1200"/>
        </a:p>
      </dsp:txBody>
      <dsp:txXfrm>
        <a:off x="795" y="3097760"/>
        <a:ext cx="3100958" cy="1860575"/>
      </dsp:txXfrm>
    </dsp:sp>
    <dsp:sp modelId="{4322D568-1DC6-3A44-A245-2D24E09C880D}">
      <dsp:nvSpPr>
        <dsp:cNvPr id="0" name=""/>
        <dsp:cNvSpPr/>
      </dsp:nvSpPr>
      <dsp:spPr>
        <a:xfrm>
          <a:off x="3411849" y="3097760"/>
          <a:ext cx="3100958" cy="18605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dirty="0"/>
            <a:t>Er is actie nodig op vijf punten: </a:t>
          </a:r>
          <a:endParaRPr lang="en-US" sz="1800" kern="1200" dirty="0"/>
        </a:p>
        <a:p>
          <a:pPr marL="114300" lvl="1" indent="-114300" algn="l" defTabSz="622300">
            <a:lnSpc>
              <a:spcPct val="90000"/>
            </a:lnSpc>
            <a:spcBef>
              <a:spcPct val="0"/>
            </a:spcBef>
            <a:spcAft>
              <a:spcPct val="15000"/>
            </a:spcAft>
            <a:buChar char="•"/>
          </a:pPr>
          <a:r>
            <a:rPr lang="en-US" sz="1400" kern="1200" dirty="0" err="1"/>
            <a:t>Een</a:t>
          </a:r>
          <a:r>
            <a:rPr lang="en-US" sz="1400" kern="1200" dirty="0"/>
            <a:t> </a:t>
          </a:r>
          <a:r>
            <a:rPr lang="en-US" sz="1400" kern="1200" dirty="0" err="1"/>
            <a:t>gezonde</a:t>
          </a:r>
          <a:r>
            <a:rPr lang="en-US" sz="1400" kern="1200" dirty="0"/>
            <a:t> </a:t>
          </a:r>
          <a:r>
            <a:rPr lang="en-US" sz="1400" kern="1200" dirty="0" err="1"/>
            <a:t>leefstijl</a:t>
          </a:r>
          <a:endParaRPr lang="en-US" sz="1400" kern="1200" dirty="0"/>
        </a:p>
        <a:p>
          <a:pPr marL="114300" lvl="1" indent="-114300" algn="l" defTabSz="622300">
            <a:lnSpc>
              <a:spcPct val="90000"/>
            </a:lnSpc>
            <a:spcBef>
              <a:spcPct val="0"/>
            </a:spcBef>
            <a:spcAft>
              <a:spcPct val="15000"/>
            </a:spcAft>
            <a:buChar char="•"/>
          </a:pPr>
          <a:r>
            <a:rPr lang="en-US" sz="1400" kern="1200" dirty="0" err="1"/>
            <a:t>Een</a:t>
          </a:r>
          <a:r>
            <a:rPr lang="en-US" sz="1400" kern="1200" dirty="0"/>
            <a:t> </a:t>
          </a:r>
          <a:r>
            <a:rPr lang="en-US" sz="1400" kern="1200" dirty="0" err="1"/>
            <a:t>gezonde</a:t>
          </a:r>
          <a:r>
            <a:rPr lang="en-US" sz="1400" kern="1200" dirty="0"/>
            <a:t> </a:t>
          </a:r>
          <a:r>
            <a:rPr lang="en-US" sz="1400" kern="1200" dirty="0" err="1"/>
            <a:t>fysieke</a:t>
          </a:r>
          <a:r>
            <a:rPr lang="en-US" sz="1400" kern="1200" dirty="0"/>
            <a:t> </a:t>
          </a:r>
          <a:r>
            <a:rPr lang="en-US" sz="1400" kern="1200" dirty="0" err="1"/>
            <a:t>omgeving</a:t>
          </a:r>
          <a:endParaRPr lang="en-US" sz="1400" kern="1200" dirty="0"/>
        </a:p>
        <a:p>
          <a:pPr marL="114300" lvl="1" indent="-114300" algn="l" defTabSz="622300">
            <a:lnSpc>
              <a:spcPct val="90000"/>
            </a:lnSpc>
            <a:spcBef>
              <a:spcPct val="0"/>
            </a:spcBef>
            <a:spcAft>
              <a:spcPct val="15000"/>
            </a:spcAft>
            <a:buChar char="•"/>
          </a:pPr>
          <a:r>
            <a:rPr lang="en-US" sz="1400" kern="1200" dirty="0" err="1"/>
            <a:t>Een</a:t>
          </a:r>
          <a:r>
            <a:rPr lang="en-US" sz="1400" kern="1200" dirty="0"/>
            <a:t> </a:t>
          </a:r>
          <a:r>
            <a:rPr lang="en-US" sz="1400" kern="1200" dirty="0" err="1"/>
            <a:t>gezonde</a:t>
          </a:r>
          <a:r>
            <a:rPr lang="en-US" sz="1400" kern="1200" dirty="0"/>
            <a:t> </a:t>
          </a:r>
          <a:r>
            <a:rPr lang="en-US" sz="1400" kern="1200" dirty="0" err="1"/>
            <a:t>sociale</a:t>
          </a:r>
          <a:r>
            <a:rPr lang="en-US" sz="1400" kern="1200" dirty="0"/>
            <a:t> </a:t>
          </a:r>
          <a:r>
            <a:rPr lang="en-US" sz="1400" kern="1200" dirty="0" err="1"/>
            <a:t>omgeving</a:t>
          </a:r>
          <a:endParaRPr lang="en-US" sz="1400" kern="1200" dirty="0"/>
        </a:p>
        <a:p>
          <a:pPr marL="114300" lvl="1" indent="-114300" algn="l" defTabSz="622300">
            <a:lnSpc>
              <a:spcPct val="90000"/>
            </a:lnSpc>
            <a:spcBef>
              <a:spcPct val="0"/>
            </a:spcBef>
            <a:spcAft>
              <a:spcPct val="15000"/>
            </a:spcAft>
            <a:buChar char="•"/>
          </a:pPr>
          <a:r>
            <a:rPr lang="en-US" sz="1400" kern="1200" dirty="0" err="1"/>
            <a:t>Toegang</a:t>
          </a:r>
          <a:r>
            <a:rPr lang="en-US" sz="1400" kern="1200" dirty="0"/>
            <a:t>, preventive, </a:t>
          </a:r>
          <a:r>
            <a:rPr lang="en-US" sz="1400" kern="1200" dirty="0" err="1"/>
            <a:t>zorg</a:t>
          </a:r>
          <a:r>
            <a:rPr lang="en-US" sz="1400" kern="1200" dirty="0"/>
            <a:t> </a:t>
          </a:r>
          <a:r>
            <a:rPr lang="en-US" sz="1400" kern="1200" dirty="0" err="1"/>
            <a:t>en</a:t>
          </a:r>
          <a:r>
            <a:rPr lang="en-US" sz="1400" kern="1200" dirty="0"/>
            <a:t> </a:t>
          </a:r>
          <a:r>
            <a:rPr lang="en-US" sz="1400" kern="1200" dirty="0" err="1"/>
            <a:t>welzijn</a:t>
          </a:r>
          <a:endParaRPr lang="en-US" sz="1400" kern="1200" dirty="0"/>
        </a:p>
        <a:p>
          <a:pPr marL="114300" lvl="1" indent="-114300" algn="l" defTabSz="622300">
            <a:lnSpc>
              <a:spcPct val="90000"/>
            </a:lnSpc>
            <a:spcBef>
              <a:spcPct val="0"/>
            </a:spcBef>
            <a:spcAft>
              <a:spcPct val="15000"/>
            </a:spcAft>
            <a:buChar char="•"/>
          </a:pPr>
          <a:r>
            <a:rPr lang="en-US" sz="1400" kern="1200" dirty="0" err="1"/>
            <a:t>Participatie</a:t>
          </a:r>
          <a:endParaRPr lang="en-US" sz="1400" kern="1200" dirty="0"/>
        </a:p>
      </dsp:txBody>
      <dsp:txXfrm>
        <a:off x="3411849" y="3097760"/>
        <a:ext cx="3100958" cy="18605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66D96-E656-D345-9CF2-8789990C6FFF}" type="datetimeFigureOut">
              <a:rPr lang="nl-NL" smtClean="0"/>
              <a:t>16-09-2021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E37DC-ABDA-0A4F-936B-E914A2F02DE0}" type="slidenum">
              <a:rPr lang="nl-NL" smtClean="0"/>
              <a:t>‹nr.›</a:t>
            </a:fld>
            <a:endParaRPr lang="nl-NL"/>
          </a:p>
        </p:txBody>
      </p:sp>
    </p:spTree>
    <p:extLst>
      <p:ext uri="{BB962C8B-B14F-4D97-AF65-F5344CB8AC3E}">
        <p14:creationId xmlns:p14="http://schemas.microsoft.com/office/powerpoint/2010/main" val="240731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7</a:t>
            </a:fld>
            <a:endParaRPr lang="nl-NL"/>
          </a:p>
        </p:txBody>
      </p:sp>
    </p:spTree>
    <p:extLst>
      <p:ext uri="{BB962C8B-B14F-4D97-AF65-F5344CB8AC3E}">
        <p14:creationId xmlns:p14="http://schemas.microsoft.com/office/powerpoint/2010/main" val="30923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4B145-54D8-CC49-8398-9CFA732B1D2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729A3E-20D0-6046-AA1E-8E41EFC99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7D9E5D-4E46-5D49-AEEB-C371529E034E}"/>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78B23103-527F-B140-B223-2F9693DCCF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A3D844-50B3-F842-8027-D396D233D545}"/>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16840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A1C0E-BDCC-D840-86AD-1A777DAAF8B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50B6140-AAA8-4E41-ABC3-8FC5533C392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90178E-B5C2-0E4D-8F2E-D5930E56F6FE}"/>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98F9FABF-916E-124E-804B-484FE7AD8B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9DCD8B-6A6C-5446-A8AA-4F2EAAB08EF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9125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5776F2-642D-5D4E-AC9E-5BDA6695E63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52205D3-091A-E344-B8C9-7600D1415D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21CCEA-BB4E-2744-AD99-AC3F9CD011BF}"/>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807FC0AA-A1B8-B745-A9AC-F02C99703C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7E4D71-6AE6-954F-8652-4EF75AFA65E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79733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965F1-1D2E-E345-A4D4-81C04B8DD99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B041AE-0097-564D-AC74-F74AADF6C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03B3501-C101-B943-B55C-6CBB4912AA7F}"/>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5" name="Tijdelijke aanduiding voor voettekst 4">
            <a:extLst>
              <a:ext uri="{FF2B5EF4-FFF2-40B4-BE49-F238E27FC236}">
                <a16:creationId xmlns:a16="http://schemas.microsoft.com/office/drawing/2014/main" id="{48791F9B-18C4-1644-9D35-ACD1723003E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4C6D9FB-669A-7146-908D-19C1B0606FE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5334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E2D79-8CC6-F241-8CE3-A711A47591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FA11F9-C710-A141-B2BF-570AD0065F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F2BD0B-E71A-1D46-B28C-E976212EC060}"/>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5" name="Tijdelijke aanduiding voor voettekst 4">
            <a:extLst>
              <a:ext uri="{FF2B5EF4-FFF2-40B4-BE49-F238E27FC236}">
                <a16:creationId xmlns:a16="http://schemas.microsoft.com/office/drawing/2014/main" id="{CEB64DE2-1D69-F94E-B0C5-04BAAF0F322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5200356-C27E-4743-8ABE-17B9A07CA5E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658722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CD3CF-CE4D-3C44-B46A-B526CADD5D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8F36205-5128-6E44-BDFA-97E720E6F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45BB02-6980-D743-918C-F4E0B33A0F62}"/>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5" name="Tijdelijke aanduiding voor voettekst 4">
            <a:extLst>
              <a:ext uri="{FF2B5EF4-FFF2-40B4-BE49-F238E27FC236}">
                <a16:creationId xmlns:a16="http://schemas.microsoft.com/office/drawing/2014/main" id="{B5DA4CDB-BE91-6F40-BECC-B71D36DDC2D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5095D81-0525-D84D-9FBE-FA401924714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01937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B27C1-2A1F-5F43-BF08-5A304CBD69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A6B41-7765-584D-AA59-A707B041067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295256-F261-B74B-9EE6-A933894388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16DBD9-1582-A84C-946E-90AF75E19794}"/>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6" name="Tijdelijke aanduiding voor voettekst 5">
            <a:extLst>
              <a:ext uri="{FF2B5EF4-FFF2-40B4-BE49-F238E27FC236}">
                <a16:creationId xmlns:a16="http://schemas.microsoft.com/office/drawing/2014/main" id="{7676ECC7-8F77-724D-9735-8D8BF56A39F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FA8C529-342E-4E44-80AE-89A462DFC2A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38474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FF276-A633-7944-9B24-737FE99978D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54F2C1-A157-A84A-A502-0B84BA7F2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C7D568-7086-FF49-90BB-8DF017FBA05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55C9A3-864B-0A4C-AD91-C904A9F81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7ABEC6-1B07-9245-ADB2-5313D2EE02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D7B722-061D-714F-86F5-DEF92ED3BD43}"/>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8" name="Tijdelijke aanduiding voor voettekst 7">
            <a:extLst>
              <a:ext uri="{FF2B5EF4-FFF2-40B4-BE49-F238E27FC236}">
                <a16:creationId xmlns:a16="http://schemas.microsoft.com/office/drawing/2014/main" id="{D8CAF3B5-F249-8649-ADEE-9C2029D1922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5ACD4225-37A3-3A42-BA16-1E6C9AD473D1}"/>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79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F156C-2879-FB4F-8678-DAC7215DA7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F7A99E-EF00-DB46-8461-FD17691306F6}"/>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4" name="Tijdelijke aanduiding voor voettekst 3">
            <a:extLst>
              <a:ext uri="{FF2B5EF4-FFF2-40B4-BE49-F238E27FC236}">
                <a16:creationId xmlns:a16="http://schemas.microsoft.com/office/drawing/2014/main" id="{A092CF95-7992-8E4C-B2CB-C027DE362F76}"/>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847A681-BBA5-A54D-B59C-82A2A479BFA8}"/>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720152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7AD814-9F2D-9649-B561-EBE85A5C65B1}"/>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3" name="Tijdelijke aanduiding voor voettekst 2">
            <a:extLst>
              <a:ext uri="{FF2B5EF4-FFF2-40B4-BE49-F238E27FC236}">
                <a16:creationId xmlns:a16="http://schemas.microsoft.com/office/drawing/2014/main" id="{138CE59A-8EF6-3F49-A5D8-DADBC08DB475}"/>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21FD6BF-D10A-8245-82AF-CBFBF686CED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44259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E857-5306-5643-8F78-996E9269C2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B74A9F4-8AF3-A84F-BBB8-882FF01B0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D380C6-A50C-CE4E-B5A2-E30D0C6D5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3B3A39-1337-3641-AE0C-AA524FE60D3A}"/>
              </a:ext>
            </a:extLst>
          </p:cNvPr>
          <p:cNvSpPr>
            <a:spLocks noGrp="1"/>
          </p:cNvSpPr>
          <p:nvPr>
            <p:ph type="dt" sz="half" idx="10"/>
          </p:nvPr>
        </p:nvSpPr>
        <p:spPr/>
        <p:txBody>
          <a:bodyPr/>
          <a:lstStyle/>
          <a:p>
            <a:fld id="{42A54C80-263E-416B-A8E0-580EDEADCBDC}" type="datetimeFigureOut">
              <a:rPr lang="en-US" smtClean="0"/>
              <a:t>9/16/21</a:t>
            </a:fld>
            <a:endParaRPr lang="en-US"/>
          </a:p>
        </p:txBody>
      </p:sp>
      <p:sp>
        <p:nvSpPr>
          <p:cNvPr id="6" name="Tijdelijke aanduiding voor voettekst 5">
            <a:extLst>
              <a:ext uri="{FF2B5EF4-FFF2-40B4-BE49-F238E27FC236}">
                <a16:creationId xmlns:a16="http://schemas.microsoft.com/office/drawing/2014/main" id="{8837F510-1515-AB4B-8FD3-7D7F9D65F55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D9533B5-003D-8943-9A20-A6D932452631}"/>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21903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89BFC-36C3-C84F-A224-BB0156138D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5BF69C-1409-A24E-B778-DA023E33C9C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E7D0BB-9946-4F4C-83D2-BF42375683A0}"/>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84DA3D5C-D1FD-CE47-85E7-AFDD68807C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5647BB-F04B-C04B-A863-BA72F1A50580}"/>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70336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D2ED5-5250-A348-A9CB-EDFF3F387E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5B2A2E-8877-A342-940A-1FEF74F95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DDC91AA-D06A-5148-ADA9-A824DFFF6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956FE7-941D-3E44-861D-652600FC951D}"/>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6" name="Tijdelijke aanduiding voor voettekst 5">
            <a:extLst>
              <a:ext uri="{FF2B5EF4-FFF2-40B4-BE49-F238E27FC236}">
                <a16:creationId xmlns:a16="http://schemas.microsoft.com/office/drawing/2014/main" id="{2BC6C7C3-BEB8-C547-858C-8C22891A691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B0B3253-54C9-CA4F-BD9D-21B8BCEE0145}"/>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448040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42D11-38F3-8841-8379-8FCC662B32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4CC567-1B38-BD48-97D6-9F3D677B9B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690AD8-8627-2F4D-B8D0-7D7887B17D14}"/>
              </a:ext>
            </a:extLst>
          </p:cNvPr>
          <p:cNvSpPr>
            <a:spLocks noGrp="1"/>
          </p:cNvSpPr>
          <p:nvPr>
            <p:ph type="dt" sz="half" idx="10"/>
          </p:nvPr>
        </p:nvSpPr>
        <p:spPr/>
        <p:txBody>
          <a:bodyPr/>
          <a:lstStyle/>
          <a:p>
            <a:fld id="{55C6B4A9-1611-4792-9094-5F34BCA07E0B}" type="datetimeFigureOut">
              <a:rPr lang="en-US" smtClean="0"/>
              <a:t>9/16/21</a:t>
            </a:fld>
            <a:endParaRPr lang="en-US"/>
          </a:p>
        </p:txBody>
      </p:sp>
      <p:sp>
        <p:nvSpPr>
          <p:cNvPr id="5" name="Tijdelijke aanduiding voor voettekst 4">
            <a:extLst>
              <a:ext uri="{FF2B5EF4-FFF2-40B4-BE49-F238E27FC236}">
                <a16:creationId xmlns:a16="http://schemas.microsoft.com/office/drawing/2014/main" id="{C0B0051A-E0C0-5E47-8CEA-44AF358E9F0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CDF5B6D-6903-2F49-ABE5-967A9528DA9D}"/>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487450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F46967-182A-074B-8AF4-7C48D748F69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3B07A7-7AED-2F4D-856A-BBB3D57825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A8CBE2-BD02-8440-86D6-E34C1B2CE6AA}"/>
              </a:ext>
            </a:extLst>
          </p:cNvPr>
          <p:cNvSpPr>
            <a:spLocks noGrp="1"/>
          </p:cNvSpPr>
          <p:nvPr>
            <p:ph type="dt" sz="half" idx="10"/>
          </p:nvPr>
        </p:nvSpPr>
        <p:spPr/>
        <p:txBody>
          <a:bodyPr/>
          <a:lstStyle/>
          <a:p>
            <a:fld id="{B61BEF0D-F0BB-DE4B-95CE-6DB70DBA9567}" type="datetimeFigureOut">
              <a:rPr lang="en-US" smtClean="0"/>
              <a:pPr/>
              <a:t>9/16/21</a:t>
            </a:fld>
            <a:endParaRPr lang="en-US"/>
          </a:p>
        </p:txBody>
      </p:sp>
      <p:sp>
        <p:nvSpPr>
          <p:cNvPr id="5" name="Tijdelijke aanduiding voor voettekst 4">
            <a:extLst>
              <a:ext uri="{FF2B5EF4-FFF2-40B4-BE49-F238E27FC236}">
                <a16:creationId xmlns:a16="http://schemas.microsoft.com/office/drawing/2014/main" id="{8DB9EC06-26E7-064C-B9D2-63AF14A99C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BF6A367-D0E5-FD40-B2E5-E189A996E89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62913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26C63-F90A-FA47-936D-C05CAB5311E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E5CD6EF-DCD8-6B43-BD52-35A873EDF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F4C786-4279-9646-BEA1-2FAD6D46FD1A}"/>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64F41B91-C77E-414D-B360-77ACF61A0B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A42A9D-3855-BB41-BEE8-E719E590D1F6}"/>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28592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8BE9F-9966-C844-A11C-3B3D3F2E33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D3606F-FC6A-4D42-A30A-F5D78A0907E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756531-90C7-184D-B975-D243F7BCF66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C8E4DA-DBA5-2948-99DB-EA66C1F7EBC7}"/>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6" name="Tijdelijke aanduiding voor voettekst 5">
            <a:extLst>
              <a:ext uri="{FF2B5EF4-FFF2-40B4-BE49-F238E27FC236}">
                <a16:creationId xmlns:a16="http://schemas.microsoft.com/office/drawing/2014/main" id="{A380B400-41D4-F34E-BFEE-9C3D35051F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0DF01B-B924-0C4B-87F0-59602F9EE32A}"/>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19490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F4A71-97F5-294B-B673-5FE28ACF5A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4E4F81A-D15C-3B40-8AD8-3B59DC8F5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9F3384F-A71B-CC4D-BEF4-A88C61CE5DA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FA8AF5-6107-F540-8B6B-D15DC8863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A8F990-EAD0-0642-8AB7-1093F5AB09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230BDDE-12F8-3142-B7A7-04C7E9D312F5}"/>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8" name="Tijdelijke aanduiding voor voettekst 7">
            <a:extLst>
              <a:ext uri="{FF2B5EF4-FFF2-40B4-BE49-F238E27FC236}">
                <a16:creationId xmlns:a16="http://schemas.microsoft.com/office/drawing/2014/main" id="{328B50AB-8354-FE49-9F91-9AE5261A493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9773A78-3011-6346-92E1-43D348291B3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23260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2DBDA-C281-3B4E-8AF2-1E2F8426A4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810289E-552A-F148-921F-05915B1CF9AD}"/>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4" name="Tijdelijke aanduiding voor voettekst 3">
            <a:extLst>
              <a:ext uri="{FF2B5EF4-FFF2-40B4-BE49-F238E27FC236}">
                <a16:creationId xmlns:a16="http://schemas.microsoft.com/office/drawing/2014/main" id="{FB81DC5E-5155-CF44-9251-3A09D1ADC7F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FDB163D-6BE8-B945-A20E-1284B16567C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25809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21A2A0-0E35-D646-ADE1-080410B3EC58}"/>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3" name="Tijdelijke aanduiding voor voettekst 2">
            <a:extLst>
              <a:ext uri="{FF2B5EF4-FFF2-40B4-BE49-F238E27FC236}">
                <a16:creationId xmlns:a16="http://schemas.microsoft.com/office/drawing/2014/main" id="{944EC49A-3C7E-284E-BABC-D310455101F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F5E36B-9FF1-F84C-B401-E4EB73A40F1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1417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251C8-FBAE-244A-A76C-AD7876C64E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622E5A6-63DA-794A-AD42-C52986C06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AA10C58-F475-D343-BF79-A8F0BECD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C48157-B5A9-8442-8A36-A51A9D97CF28}"/>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6" name="Tijdelijke aanduiding voor voettekst 5">
            <a:extLst>
              <a:ext uri="{FF2B5EF4-FFF2-40B4-BE49-F238E27FC236}">
                <a16:creationId xmlns:a16="http://schemas.microsoft.com/office/drawing/2014/main" id="{065EAD6A-44F8-494A-B1D8-6B6FA2A875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5652FD-F5FA-1B45-92DB-833A76102A8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42463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620C-7622-A34E-B365-C7BDCF7C1D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712DDE3-C380-3F46-A165-AB84C5AEA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615B1D5-6CEE-E447-B6C0-6E043E44C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F1CE95-AA27-EA45-88BC-7680EC0CB0EF}"/>
              </a:ext>
            </a:extLst>
          </p:cNvPr>
          <p:cNvSpPr>
            <a:spLocks noGrp="1"/>
          </p:cNvSpPr>
          <p:nvPr>
            <p:ph type="dt" sz="half" idx="10"/>
          </p:nvPr>
        </p:nvSpPr>
        <p:spPr/>
        <p:txBody>
          <a:bodyPr/>
          <a:lstStyle/>
          <a:p>
            <a:fld id="{F6829099-8051-8C48-BAAF-7C80230C3BE4}" type="datetimeFigureOut">
              <a:rPr lang="nl-NL" smtClean="0"/>
              <a:t>16-09-2021</a:t>
            </a:fld>
            <a:endParaRPr lang="nl-NL"/>
          </a:p>
        </p:txBody>
      </p:sp>
      <p:sp>
        <p:nvSpPr>
          <p:cNvPr id="6" name="Tijdelijke aanduiding voor voettekst 5">
            <a:extLst>
              <a:ext uri="{FF2B5EF4-FFF2-40B4-BE49-F238E27FC236}">
                <a16:creationId xmlns:a16="http://schemas.microsoft.com/office/drawing/2014/main" id="{A6E93852-1436-7743-99D0-551E515C9A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242E8C-BA8B-6245-B973-2BB024DD363F}"/>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52716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9B437CF-8AC7-8445-8870-EB272B301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F83AB8-2D0B-2540-9E79-965FC991B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1F3A79-1816-A045-9A54-470A9AB3F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29099-8051-8C48-BAAF-7C80230C3BE4}"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38370758-45F9-E94A-B84C-50CAC9E3A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9822DF9-AD7C-E64C-B4E5-4F10C814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50EC4-0C92-944E-AEB1-919E6A5E8287}" type="slidenum">
              <a:rPr lang="nl-NL" smtClean="0"/>
              <a:t>‹nr.›</a:t>
            </a:fld>
            <a:endParaRPr lang="nl-NL"/>
          </a:p>
        </p:txBody>
      </p:sp>
    </p:spTree>
    <p:extLst>
      <p:ext uri="{BB962C8B-B14F-4D97-AF65-F5344CB8AC3E}">
        <p14:creationId xmlns:p14="http://schemas.microsoft.com/office/powerpoint/2010/main" val="131954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485BD8-70F0-CE42-971F-E9FB4A0D3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4A2741-CAA9-BE45-866B-5222D5B9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ACE980-F543-1A45-AE44-4E58DF239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9/16/21</a:t>
            </a:fld>
            <a:endParaRPr lang="en-US"/>
          </a:p>
        </p:txBody>
      </p:sp>
      <p:sp>
        <p:nvSpPr>
          <p:cNvPr id="5" name="Tijdelijke aanduiding voor voettekst 4">
            <a:extLst>
              <a:ext uri="{FF2B5EF4-FFF2-40B4-BE49-F238E27FC236}">
                <a16:creationId xmlns:a16="http://schemas.microsoft.com/office/drawing/2014/main" id="{94E475E2-26D3-E240-95E8-069D685E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269F65A4-C738-494A-801E-A5C42627E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3251298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ieuwsvoordietisten.nl/dagelijks-7-000-stappen-lijkt-voldoende/" TargetMode="External"/><Relationship Id="rId2" Type="http://schemas.openxmlformats.org/officeDocument/2006/relationships/hyperlink" Target="https://www.nieuwsvoordietisten.nl/mdl-artsen-pleiten-voor-alcoholpreventi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tilburg.nl/stad-bestuur/bestuur/bestuurlijke-informatie/"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s://programmabegroting-2018.tilburg.nl/p3196/leefbaarheid" TargetMode="External"/><Relationship Id="rId10" Type="http://schemas.openxmlformats.org/officeDocument/2006/relationships/image" Target="../media/image9.png"/><Relationship Id="rId4" Type="http://schemas.openxmlformats.org/officeDocument/2006/relationships/hyperlink" Target="https://www.tilburg.nl/actueel/nieuws/item/nieuwe-coalitie-presenteert-bestuursakkoord-1/"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F26459-9E41-054D-B0E0-8628B6637903}"/>
              </a:ext>
            </a:extLst>
          </p:cNvPr>
          <p:cNvSpPr>
            <a:spLocks noGrp="1"/>
          </p:cNvSpPr>
          <p:nvPr>
            <p:ph type="ctrTitle"/>
          </p:nvPr>
        </p:nvSpPr>
        <p:spPr>
          <a:xfrm>
            <a:off x="674237" y="914400"/>
            <a:ext cx="3657600" cy="2887579"/>
          </a:xfrm>
        </p:spPr>
        <p:txBody>
          <a:bodyPr>
            <a:normAutofit/>
          </a:bodyPr>
          <a:lstStyle/>
          <a:p>
            <a:r>
              <a:rPr lang="nl-NL" sz="3700">
                <a:solidFill>
                  <a:srgbClr val="FFFFFF"/>
                </a:solidFill>
              </a:rPr>
              <a:t>Psychische gezondheid, stress en werkdruk</a:t>
            </a:r>
            <a:br>
              <a:rPr lang="nl-NL" sz="3700">
                <a:solidFill>
                  <a:srgbClr val="FFFFFF"/>
                </a:solidFill>
              </a:rPr>
            </a:br>
            <a:endParaRPr lang="nl-NL" sz="3700">
              <a:solidFill>
                <a:srgbClr val="FFFFFF"/>
              </a:solidFill>
            </a:endParaRPr>
          </a:p>
        </p:txBody>
      </p:sp>
      <p:sp>
        <p:nvSpPr>
          <p:cNvPr id="3" name="Ondertitel 2">
            <a:extLst>
              <a:ext uri="{FF2B5EF4-FFF2-40B4-BE49-F238E27FC236}">
                <a16:creationId xmlns:a16="http://schemas.microsoft.com/office/drawing/2014/main" id="{935D2B6F-053B-664B-A46A-8AC39FEC09A6}"/>
              </a:ext>
            </a:extLst>
          </p:cNvPr>
          <p:cNvSpPr>
            <a:spLocks noGrp="1"/>
          </p:cNvSpPr>
          <p:nvPr>
            <p:ph type="subTitle" idx="1"/>
          </p:nvPr>
        </p:nvSpPr>
        <p:spPr>
          <a:xfrm>
            <a:off x="674237" y="4170501"/>
            <a:ext cx="3657600" cy="1525597"/>
          </a:xfrm>
        </p:spPr>
        <p:txBody>
          <a:bodyPr>
            <a:normAutofit/>
          </a:bodyPr>
          <a:lstStyle/>
          <a:p>
            <a:r>
              <a:rPr lang="nl-NL" sz="2000">
                <a:solidFill>
                  <a:srgbClr val="FFFFFF"/>
                </a:solidFill>
              </a:rPr>
              <a:t>Week 3, periode 1, leerjaar 3</a:t>
            </a: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Afbeelding 8" descr="Afbeelding met tekst, buiten, teken, lucht&#10;&#10;Automatisch gegenereerde beschrijving">
            <a:extLst>
              <a:ext uri="{FF2B5EF4-FFF2-40B4-BE49-F238E27FC236}">
                <a16:creationId xmlns:a16="http://schemas.microsoft.com/office/drawing/2014/main" id="{35C0E48B-48D5-824A-99B4-86F91E6AF1DC}"/>
              </a:ext>
            </a:extLst>
          </p:cNvPr>
          <p:cNvPicPr>
            <a:picLocks noChangeAspect="1"/>
          </p:cNvPicPr>
          <p:nvPr/>
        </p:nvPicPr>
        <p:blipFill>
          <a:blip r:embed="rId2"/>
          <a:stretch>
            <a:fillRect/>
          </a:stretch>
        </p:blipFill>
        <p:spPr>
          <a:xfrm>
            <a:off x="5153822" y="1507867"/>
            <a:ext cx="6553545" cy="3850207"/>
          </a:xfrm>
          <a:prstGeom prst="rect">
            <a:avLst/>
          </a:prstGeom>
        </p:spPr>
      </p:pic>
    </p:spTree>
    <p:extLst>
      <p:ext uri="{BB962C8B-B14F-4D97-AF65-F5344CB8AC3E}">
        <p14:creationId xmlns:p14="http://schemas.microsoft.com/office/powerpoint/2010/main" val="232495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7EA23B-9ADC-844B-AE86-26CFEBD29A5F}"/>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6000">
                <a:solidFill>
                  <a:srgbClr val="FFFFFF"/>
                </a:solidFill>
              </a:rPr>
              <a:t>Gezonde wijkaanpak</a:t>
            </a: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E9076E08-2535-4779-9991-74B70ADD6DF1}"/>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28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4200">
                <a:solidFill>
                  <a:srgbClr val="FFFFFF"/>
                </a:solidFill>
              </a:rPr>
              <a:t>Aandachtswijken</a:t>
            </a: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18BE1D18-4D7A-4F0E-9A33-FCE4361B2F24}"/>
              </a:ext>
            </a:extLst>
          </p:cNvPr>
          <p:cNvGraphicFramePr>
            <a:graphicFrameLocks noGrp="1"/>
          </p:cNvGraphicFramePr>
          <p:nvPr>
            <p:ph idx="1"/>
            <p:extLst>
              <p:ext uri="{D42A27DB-BD31-4B8C-83A1-F6EECF244321}">
                <p14:modId xmlns:p14="http://schemas.microsoft.com/office/powerpoint/2010/main" val="392241730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93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4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700AE3A-818A-2442-A372-A2EE05331567}"/>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Definitie psychische gezondheid?</a:t>
            </a:r>
          </a:p>
        </p:txBody>
      </p:sp>
      <p:pic>
        <p:nvPicPr>
          <p:cNvPr id="5" name="Afbeelding 4">
            <a:extLst>
              <a:ext uri="{FF2B5EF4-FFF2-40B4-BE49-F238E27FC236}">
                <a16:creationId xmlns:a16="http://schemas.microsoft.com/office/drawing/2014/main" id="{4F9704C6-299F-674C-A460-C03EF1FD21D1}"/>
              </a:ext>
            </a:extLst>
          </p:cNvPr>
          <p:cNvPicPr>
            <a:picLocks noChangeAspect="1"/>
          </p:cNvPicPr>
          <p:nvPr/>
        </p:nvPicPr>
        <p:blipFill rotWithShape="1">
          <a:blip r:embed="rId2"/>
          <a:srcRect t="6892"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AEF86A9-EC10-CC4E-8BA7-E6656F9FC9CE}"/>
              </a:ext>
            </a:extLst>
          </p:cNvPr>
          <p:cNvSpPr>
            <a:spLocks noGrp="1"/>
          </p:cNvSpPr>
          <p:nvPr>
            <p:ph idx="1"/>
          </p:nvPr>
        </p:nvSpPr>
        <p:spPr>
          <a:xfrm>
            <a:off x="8029319" y="917725"/>
            <a:ext cx="3424739" cy="4852362"/>
          </a:xfrm>
        </p:spPr>
        <p:txBody>
          <a:bodyPr anchor="ctr">
            <a:normAutofit/>
          </a:bodyPr>
          <a:lstStyle/>
          <a:p>
            <a:r>
              <a:rPr lang="nl-NL" sz="2000" dirty="0">
                <a:solidFill>
                  <a:srgbClr val="FFFFFF"/>
                </a:solidFill>
              </a:rPr>
              <a:t>Waar ga je zoeken?</a:t>
            </a:r>
          </a:p>
          <a:p>
            <a:r>
              <a:rPr lang="nl-NL" sz="2000" dirty="0">
                <a:solidFill>
                  <a:srgbClr val="FFFFFF"/>
                </a:solidFill>
              </a:rPr>
              <a:t>Wat heb je gevonden?</a:t>
            </a:r>
          </a:p>
          <a:p>
            <a:pPr marL="0" indent="0">
              <a:buNone/>
            </a:pPr>
            <a:endParaRPr lang="nl-NL" sz="2000" dirty="0">
              <a:solidFill>
                <a:srgbClr val="FFFFFF"/>
              </a:solidFill>
            </a:endParaRPr>
          </a:p>
        </p:txBody>
      </p:sp>
    </p:spTree>
    <p:extLst>
      <p:ext uri="{BB962C8B-B14F-4D97-AF65-F5344CB8AC3E}">
        <p14:creationId xmlns:p14="http://schemas.microsoft.com/office/powerpoint/2010/main" val="178014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87660DE-77F4-4C48-B3A0-528B95C1A02E}"/>
              </a:ext>
            </a:extLst>
          </p:cNvPr>
          <p:cNvSpPr>
            <a:spLocks noGrp="1"/>
          </p:cNvSpPr>
          <p:nvPr>
            <p:ph type="title"/>
          </p:nvPr>
        </p:nvSpPr>
        <p:spPr>
          <a:xfrm>
            <a:off x="640079" y="2053641"/>
            <a:ext cx="3669161" cy="2760098"/>
          </a:xfrm>
        </p:spPr>
        <p:txBody>
          <a:bodyPr>
            <a:normAutofit/>
          </a:bodyPr>
          <a:lstStyle/>
          <a:p>
            <a:r>
              <a:rPr lang="nl-NL" sz="3700">
                <a:solidFill>
                  <a:srgbClr val="FFFFFF"/>
                </a:solidFill>
              </a:rPr>
              <a:t>Psychische gezondheid is een subjectief begrip</a:t>
            </a:r>
            <a:br>
              <a:rPr lang="nl-NL" sz="3700">
                <a:solidFill>
                  <a:srgbClr val="FFFFFF"/>
                </a:solidFill>
              </a:rPr>
            </a:br>
            <a:endParaRPr lang="nl-NL" sz="3700">
              <a:solidFill>
                <a:srgbClr val="FFFFFF"/>
              </a:solidFill>
            </a:endParaRPr>
          </a:p>
        </p:txBody>
      </p:sp>
      <p:sp>
        <p:nvSpPr>
          <p:cNvPr id="3" name="Tijdelijke aanduiding voor inhoud 2">
            <a:extLst>
              <a:ext uri="{FF2B5EF4-FFF2-40B4-BE49-F238E27FC236}">
                <a16:creationId xmlns:a16="http://schemas.microsoft.com/office/drawing/2014/main" id="{822F3431-A1F9-0F4B-8EDC-5C85F2898BF9}"/>
              </a:ext>
            </a:extLst>
          </p:cNvPr>
          <p:cNvSpPr>
            <a:spLocks noGrp="1"/>
          </p:cNvSpPr>
          <p:nvPr>
            <p:ph idx="1"/>
          </p:nvPr>
        </p:nvSpPr>
        <p:spPr>
          <a:xfrm>
            <a:off x="6090574" y="801866"/>
            <a:ext cx="5306084" cy="5230634"/>
          </a:xfrm>
        </p:spPr>
        <p:txBody>
          <a:bodyPr anchor="ctr">
            <a:normAutofit/>
          </a:bodyPr>
          <a:lstStyle/>
          <a:p>
            <a:r>
              <a:rPr lang="nl-NL" sz="2200" dirty="0">
                <a:solidFill>
                  <a:srgbClr val="000000"/>
                </a:solidFill>
              </a:rPr>
              <a:t>Het begrip psychische gezondheid verwijst naar cognitief, emotioneel en sociaal welzijn. Psychisch gezonde personen voelen zich over het geheel genomen tevreden, zijn in staat om te genieten, denken positief, kunnen omgaan met tegenslagen en zijn tevreden met hun sociale relaties. Een officiële definitie van psychische gezondheid is er niet volgens de WHO. De betekenis hangt af van allerlei aspecten, zoals de cultuur waarin iemand leeft, zijn/haar subjectieve beleving of vanuit welk theoretisch kader naar psychische gezondheid gekeken wordt.</a:t>
            </a:r>
          </a:p>
          <a:p>
            <a:pPr marL="0" indent="0">
              <a:buNone/>
            </a:pPr>
            <a:r>
              <a:rPr lang="nl-NL" sz="1400" dirty="0">
                <a:solidFill>
                  <a:srgbClr val="000000"/>
                </a:solidFill>
              </a:rPr>
              <a:t>(</a:t>
            </a:r>
            <a:r>
              <a:rPr lang="nl-NL" sz="1400" dirty="0" err="1">
                <a:solidFill>
                  <a:srgbClr val="000000"/>
                </a:solidFill>
              </a:rPr>
              <a:t>bron:https</a:t>
            </a:r>
            <a:r>
              <a:rPr lang="nl-NL" sz="1400" dirty="0">
                <a:solidFill>
                  <a:srgbClr val="000000"/>
                </a:solidFill>
              </a:rPr>
              <a:t>://</a:t>
            </a:r>
            <a:r>
              <a:rPr lang="nl-NL" sz="1400" dirty="0" err="1">
                <a:solidFill>
                  <a:srgbClr val="000000"/>
                </a:solidFill>
              </a:rPr>
              <a:t>www.volksgezondheidenzorg.info</a:t>
            </a:r>
            <a:r>
              <a:rPr lang="nl-NL" sz="1400" dirty="0">
                <a:solidFill>
                  <a:srgbClr val="000000"/>
                </a:solidFill>
              </a:rPr>
              <a:t>/onderwerp/psychische-gezondheid/cijfers-context/</a:t>
            </a:r>
            <a:r>
              <a:rPr lang="nl-NL" sz="1400" dirty="0" err="1">
                <a:solidFill>
                  <a:srgbClr val="000000"/>
                </a:solidFill>
              </a:rPr>
              <a:t>trends#definitie</a:t>
            </a:r>
            <a:r>
              <a:rPr lang="nl-NL" sz="1400" dirty="0">
                <a:solidFill>
                  <a:srgbClr val="000000"/>
                </a:solidFill>
              </a:rPr>
              <a:t>--node-psychische-gezondheid)</a:t>
            </a:r>
          </a:p>
        </p:txBody>
      </p:sp>
    </p:spTree>
    <p:extLst>
      <p:ext uri="{BB962C8B-B14F-4D97-AF65-F5344CB8AC3E}">
        <p14:creationId xmlns:p14="http://schemas.microsoft.com/office/powerpoint/2010/main" val="110859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F29FBA6-2FF9-884C-B459-16596F95FEA5}"/>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Psychische ongezondheid</a:t>
            </a:r>
          </a:p>
        </p:txBody>
      </p:sp>
      <p:sp>
        <p:nvSpPr>
          <p:cNvPr id="3" name="Tijdelijke aanduiding voor inhoud 2">
            <a:extLst>
              <a:ext uri="{FF2B5EF4-FFF2-40B4-BE49-F238E27FC236}">
                <a16:creationId xmlns:a16="http://schemas.microsoft.com/office/drawing/2014/main" id="{919B6E96-131A-0B49-B57D-575685AA0337}"/>
              </a:ext>
            </a:extLst>
          </p:cNvPr>
          <p:cNvSpPr>
            <a:spLocks noGrp="1"/>
          </p:cNvSpPr>
          <p:nvPr>
            <p:ph idx="1"/>
          </p:nvPr>
        </p:nvSpPr>
        <p:spPr>
          <a:xfrm>
            <a:off x="1179226" y="3092970"/>
            <a:ext cx="9833548" cy="2693976"/>
          </a:xfrm>
        </p:spPr>
        <p:txBody>
          <a:bodyPr>
            <a:normAutofit/>
          </a:bodyPr>
          <a:lstStyle/>
          <a:p>
            <a:pPr marL="0" indent="0">
              <a:buNone/>
            </a:pPr>
            <a:r>
              <a:rPr lang="nl-NL" sz="2000" dirty="0">
                <a:solidFill>
                  <a:srgbClr val="000000"/>
                </a:solidFill>
              </a:rPr>
              <a:t>Psychische ongezondheid kan zich uiten in allerlei klachten, zoals je down voelen, stress ervaren, zenuwachtig zijn of angst hebben. Het kunnen ook psychosomatische klachten zijn, zoals hoofdpijn, vermoeidheid, duizeligheid of buikpijn. De ernst van psychische klachten kan variëren van af en toe milde klachten ervaren tot een gediagnosticeerde psychische stoornis. Dit is een glijdende schaal, die onder meer afhangt van de mate waarin de klachten de betreffende persoon belemmeren in zijn of haar dagelijks leven</a:t>
            </a:r>
          </a:p>
        </p:txBody>
      </p:sp>
    </p:spTree>
    <p:extLst>
      <p:ext uri="{BB962C8B-B14F-4D97-AF65-F5344CB8AC3E}">
        <p14:creationId xmlns:p14="http://schemas.microsoft.com/office/powerpoint/2010/main" val="108250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DCABE5-737F-A54B-9D9E-01D42794EB9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Signalen</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6E28F7BC-95A2-964F-9762-9A1E749F4663}"/>
              </a:ext>
            </a:extLst>
          </p:cNvPr>
          <p:cNvPicPr>
            <a:picLocks noGrp="1" noChangeAspect="1"/>
          </p:cNvPicPr>
          <p:nvPr>
            <p:ph idx="1"/>
          </p:nvPr>
        </p:nvPicPr>
        <p:blipFill>
          <a:blip r:embed="rId2"/>
          <a:stretch>
            <a:fillRect/>
          </a:stretch>
        </p:blipFill>
        <p:spPr>
          <a:xfrm>
            <a:off x="807335" y="2426818"/>
            <a:ext cx="4504380"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1BD9256E-32B4-FF40-9FF0-A04D7AEF9AEF}"/>
              </a:ext>
            </a:extLst>
          </p:cNvPr>
          <p:cNvPicPr>
            <a:picLocks noChangeAspect="1"/>
          </p:cNvPicPr>
          <p:nvPr/>
        </p:nvPicPr>
        <p:blipFill>
          <a:blip r:embed="rId3"/>
          <a:stretch>
            <a:fillRect/>
          </a:stretch>
        </p:blipFill>
        <p:spPr>
          <a:xfrm>
            <a:off x="6598796" y="2426818"/>
            <a:ext cx="5148471" cy="3997637"/>
          </a:xfrm>
          <a:prstGeom prst="rect">
            <a:avLst/>
          </a:prstGeom>
        </p:spPr>
      </p:pic>
    </p:spTree>
    <p:extLst>
      <p:ext uri="{BB962C8B-B14F-4D97-AF65-F5344CB8AC3E}">
        <p14:creationId xmlns:p14="http://schemas.microsoft.com/office/powerpoint/2010/main" val="82955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4">
            <a:extLst>
              <a:ext uri="{FF2B5EF4-FFF2-40B4-BE49-F238E27FC236}">
                <a16:creationId xmlns:a16="http://schemas.microsoft.com/office/drawing/2014/main" id="{66DB66CB-AE57-6E4E-97F5-269BFA9A6B91}"/>
              </a:ext>
            </a:extLst>
          </p:cNvPr>
          <p:cNvPicPr>
            <a:picLocks noGrp="1" noChangeAspect="1"/>
          </p:cNvPicPr>
          <p:nvPr>
            <p:ph idx="1"/>
          </p:nvPr>
        </p:nvPicPr>
        <p:blipFill>
          <a:blip r:embed="rId2"/>
          <a:stretch>
            <a:fillRect/>
          </a:stretch>
        </p:blipFill>
        <p:spPr>
          <a:xfrm>
            <a:off x="2073570" y="643467"/>
            <a:ext cx="8044860" cy="5571066"/>
          </a:xfrm>
          <a:prstGeom prst="rect">
            <a:avLst/>
          </a:prstGeom>
        </p:spPr>
      </p:pic>
    </p:spTree>
    <p:extLst>
      <p:ext uri="{BB962C8B-B14F-4D97-AF65-F5344CB8AC3E}">
        <p14:creationId xmlns:p14="http://schemas.microsoft.com/office/powerpoint/2010/main" val="87657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042BE1-7443-C441-9119-C8248340EDB1}"/>
              </a:ext>
            </a:extLst>
          </p:cNvPr>
          <p:cNvSpPr>
            <a:spLocks noGrp="1"/>
          </p:cNvSpPr>
          <p:nvPr>
            <p:ph type="title"/>
          </p:nvPr>
        </p:nvSpPr>
        <p:spPr>
          <a:xfrm>
            <a:off x="686834" y="1153572"/>
            <a:ext cx="3200400" cy="4461163"/>
          </a:xfrm>
        </p:spPr>
        <p:txBody>
          <a:bodyPr>
            <a:normAutofit/>
          </a:bodyPr>
          <a:lstStyle/>
          <a:p>
            <a:endParaRPr lang="nl-NL">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FF85327-96A0-F147-8114-28752EE11567}"/>
              </a:ext>
            </a:extLst>
          </p:cNvPr>
          <p:cNvSpPr>
            <a:spLocks noGrp="1"/>
          </p:cNvSpPr>
          <p:nvPr>
            <p:ph idx="1"/>
          </p:nvPr>
        </p:nvSpPr>
        <p:spPr>
          <a:xfrm>
            <a:off x="4447308" y="591344"/>
            <a:ext cx="6906491" cy="5585619"/>
          </a:xfrm>
        </p:spPr>
        <p:txBody>
          <a:bodyPr anchor="ctr">
            <a:normAutofit/>
          </a:bodyPr>
          <a:lstStyle/>
          <a:p>
            <a:pPr marL="0" indent="0">
              <a:buNone/>
            </a:pPr>
            <a:r>
              <a:rPr lang="nl-NL" dirty="0"/>
              <a:t>Als we het over stress hebben, dan gaat het meestal over een teveel aan spanning. Maar stress is niet altijd ongezond. Stress is een hele natuurlijke, en ook gezonde reactie van het lichaam. Gezonde stress helpt je om goed te presteren. Het maakt je alert, geconcentreerd en efficiënt. De spanning maakt het lichaam ook klaar voor actie en dat is nodig om te kunnen reageren op bedreigende situaties.</a:t>
            </a:r>
          </a:p>
          <a:p>
            <a:endParaRPr lang="nl-NL" dirty="0"/>
          </a:p>
        </p:txBody>
      </p:sp>
    </p:spTree>
    <p:extLst>
      <p:ext uri="{BB962C8B-B14F-4D97-AF65-F5344CB8AC3E}">
        <p14:creationId xmlns:p14="http://schemas.microsoft.com/office/powerpoint/2010/main" val="126959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E64487-78A8-D240-9D37-B1AB5F59467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Maak voor jezelf een lijst </a:t>
            </a:r>
          </a:p>
        </p:txBody>
      </p:sp>
      <p:pic>
        <p:nvPicPr>
          <p:cNvPr id="5" name="Tijdelijke aanduiding voor inhoud 4" descr="Afbeelding met visitekaartje, tekst&#10;&#10;Automatisch gegenereerde beschrijving">
            <a:extLst>
              <a:ext uri="{FF2B5EF4-FFF2-40B4-BE49-F238E27FC236}">
                <a16:creationId xmlns:a16="http://schemas.microsoft.com/office/drawing/2014/main" id="{7FCD799F-D8CE-654B-8D18-F879056EF3E9}"/>
              </a:ext>
            </a:extLst>
          </p:cNvPr>
          <p:cNvPicPr>
            <a:picLocks noGrp="1" noChangeAspect="1"/>
          </p:cNvPicPr>
          <p:nvPr>
            <p:ph idx="1"/>
          </p:nvPr>
        </p:nvPicPr>
        <p:blipFill>
          <a:blip r:embed="rId2"/>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225636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285EEB-E7BF-CD4F-934C-342B8B4D029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Flow, werkdruk en stress</a:t>
            </a:r>
          </a:p>
        </p:txBody>
      </p:sp>
      <p:pic>
        <p:nvPicPr>
          <p:cNvPr id="9" name="Afbeelding 8">
            <a:extLst>
              <a:ext uri="{FF2B5EF4-FFF2-40B4-BE49-F238E27FC236}">
                <a16:creationId xmlns:a16="http://schemas.microsoft.com/office/drawing/2014/main" id="{34A117E9-7DB4-6F4B-A2CC-20F6283726EE}"/>
              </a:ext>
            </a:extLst>
          </p:cNvPr>
          <p:cNvPicPr>
            <a:picLocks noChangeAspect="1"/>
          </p:cNvPicPr>
          <p:nvPr/>
        </p:nvPicPr>
        <p:blipFill>
          <a:blip r:embed="rId2"/>
          <a:stretch>
            <a:fillRect/>
          </a:stretch>
        </p:blipFill>
        <p:spPr>
          <a:xfrm>
            <a:off x="320040" y="708745"/>
            <a:ext cx="5455917" cy="3195608"/>
          </a:xfrm>
          <a:prstGeom prst="rect">
            <a:avLst/>
          </a:prstGeom>
        </p:spPr>
      </p:pic>
      <p:pic>
        <p:nvPicPr>
          <p:cNvPr id="5" name="Tijdelijke aanduiding voor inhoud 4" descr="Afbeelding met visitekaartje&#10;&#10;Automatisch gegenereerde beschrijving">
            <a:extLst>
              <a:ext uri="{FF2B5EF4-FFF2-40B4-BE49-F238E27FC236}">
                <a16:creationId xmlns:a16="http://schemas.microsoft.com/office/drawing/2014/main" id="{37AA327C-1907-8443-AEDB-5CCC967C683B}"/>
              </a:ext>
            </a:extLst>
          </p:cNvPr>
          <p:cNvPicPr>
            <a:picLocks noGrp="1" noChangeAspect="1"/>
          </p:cNvPicPr>
          <p:nvPr>
            <p:ph idx="1"/>
          </p:nvPr>
        </p:nvPicPr>
        <p:blipFill>
          <a:blip r:embed="rId3"/>
          <a:stretch>
            <a:fillRect/>
          </a:stretch>
        </p:blipFill>
        <p:spPr>
          <a:xfrm>
            <a:off x="6416043" y="724334"/>
            <a:ext cx="5455917" cy="3164431"/>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73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4CCE75-E31F-0041-9D78-3E4FA18FE1B1}"/>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Wat vandaag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CA114933-B588-6940-BD95-84344D29B501}"/>
              </a:ext>
            </a:extLst>
          </p:cNvPr>
          <p:cNvSpPr>
            <a:spLocks noGrp="1"/>
          </p:cNvSpPr>
          <p:nvPr>
            <p:ph idx="1"/>
          </p:nvPr>
        </p:nvSpPr>
        <p:spPr>
          <a:xfrm>
            <a:off x="4447308" y="591344"/>
            <a:ext cx="6906491" cy="5585619"/>
          </a:xfrm>
        </p:spPr>
        <p:txBody>
          <a:bodyPr anchor="ctr">
            <a:normAutofit/>
          </a:bodyPr>
          <a:lstStyle/>
          <a:p>
            <a:r>
              <a:rPr lang="nl-NL" dirty="0"/>
              <a:t>Hot topics</a:t>
            </a:r>
          </a:p>
          <a:p>
            <a:r>
              <a:rPr lang="nl-NL" dirty="0"/>
              <a:t>LA</a:t>
            </a:r>
          </a:p>
          <a:p>
            <a:r>
              <a:rPr lang="nl-NL" dirty="0"/>
              <a:t>Vervolg les 1 gezonde wijkaanpak</a:t>
            </a:r>
          </a:p>
          <a:p>
            <a:r>
              <a:rPr lang="nl-NL" dirty="0"/>
              <a:t>Psychische gezondheid koppeling naar:</a:t>
            </a:r>
          </a:p>
          <a:p>
            <a:pPr lvl="1"/>
            <a:r>
              <a:rPr lang="nl-NL" dirty="0"/>
              <a:t>Stress signalen/symptomen</a:t>
            </a:r>
          </a:p>
          <a:p>
            <a:pPr lvl="1"/>
            <a:r>
              <a:rPr lang="nl-NL" dirty="0"/>
              <a:t>Stress en stressfysiologie</a:t>
            </a:r>
          </a:p>
          <a:p>
            <a:pPr lvl="1"/>
            <a:r>
              <a:rPr lang="nl-NL" dirty="0"/>
              <a:t>Cirkel van betrokkenheid en cirkel invloed (model </a:t>
            </a:r>
            <a:r>
              <a:rPr lang="nl-NL" dirty="0" err="1"/>
              <a:t>Covey</a:t>
            </a:r>
            <a:r>
              <a:rPr lang="nl-NL" dirty="0"/>
              <a:t>)</a:t>
            </a:r>
          </a:p>
          <a:p>
            <a:pPr lvl="1"/>
            <a:r>
              <a:rPr lang="nl-NL" dirty="0"/>
              <a:t>Ontspanning en stressmanagement</a:t>
            </a:r>
          </a:p>
          <a:p>
            <a:r>
              <a:rPr lang="nl-NL" dirty="0"/>
              <a:t>Casus behandelen, wandelend</a:t>
            </a:r>
          </a:p>
          <a:p>
            <a:r>
              <a:rPr lang="nl-NL" dirty="0"/>
              <a:t>Beweegvriendelijke omgeving IBS</a:t>
            </a:r>
          </a:p>
          <a:p>
            <a:r>
              <a:rPr lang="nl-NL" dirty="0"/>
              <a:t>Afsluitende </a:t>
            </a:r>
            <a:r>
              <a:rPr lang="nl-NL" dirty="0" err="1"/>
              <a:t>workout</a:t>
            </a:r>
            <a:endParaRPr lang="nl-NL" dirty="0"/>
          </a:p>
          <a:p>
            <a:endParaRPr lang="nl-NL" dirty="0"/>
          </a:p>
        </p:txBody>
      </p:sp>
    </p:spTree>
    <p:extLst>
      <p:ext uri="{BB962C8B-B14F-4D97-AF65-F5344CB8AC3E}">
        <p14:creationId xmlns:p14="http://schemas.microsoft.com/office/powerpoint/2010/main" val="4270664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D710F8E-D21F-E848-8FE0-E9BCA1B3D5C8}"/>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411528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D4EC5-667B-A646-A340-51AD92B8B5D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Welke trends zien we?</a:t>
            </a:r>
          </a:p>
        </p:txBody>
      </p:sp>
      <p:pic>
        <p:nvPicPr>
          <p:cNvPr id="5" name="Tijdelijke aanduiding voor inhoud 4" descr="Afbeelding met object, gebouw&#10;&#10;Automatisch gegenereerde beschrijving">
            <a:extLst>
              <a:ext uri="{FF2B5EF4-FFF2-40B4-BE49-F238E27FC236}">
                <a16:creationId xmlns:a16="http://schemas.microsoft.com/office/drawing/2014/main" id="{EE77E9A2-34B0-F14C-8993-885CC7E71AE4}"/>
              </a:ext>
            </a:extLst>
          </p:cNvPr>
          <p:cNvPicPr>
            <a:picLocks noGrp="1" noChangeAspect="1"/>
          </p:cNvPicPr>
          <p:nvPr>
            <p:ph idx="1"/>
          </p:nvPr>
        </p:nvPicPr>
        <p:blipFill>
          <a:blip r:embed="rId2"/>
          <a:stretch>
            <a:fillRect/>
          </a:stretch>
        </p:blipFill>
        <p:spPr>
          <a:xfrm>
            <a:off x="4038600" y="1037229"/>
            <a:ext cx="7188199" cy="4780152"/>
          </a:xfrm>
          <a:prstGeom prst="rect">
            <a:avLst/>
          </a:prstGeom>
        </p:spPr>
      </p:pic>
    </p:spTree>
    <p:extLst>
      <p:ext uri="{BB962C8B-B14F-4D97-AF65-F5344CB8AC3E}">
        <p14:creationId xmlns:p14="http://schemas.microsoft.com/office/powerpoint/2010/main" val="291765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BBDDC279-9539-FE47-8DBC-7A91774D20CA}"/>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Gezondheid en welzijn scholieren.</a:t>
            </a:r>
          </a:p>
        </p:txBody>
      </p:sp>
      <p:sp>
        <p:nvSpPr>
          <p:cNvPr id="3" name="Tijdelijke aanduiding voor inhoud 2">
            <a:extLst>
              <a:ext uri="{FF2B5EF4-FFF2-40B4-BE49-F238E27FC236}">
                <a16:creationId xmlns:a16="http://schemas.microsoft.com/office/drawing/2014/main" id="{EF223160-3550-3D4D-A797-F0463A8EF399}"/>
              </a:ext>
            </a:extLst>
          </p:cNvPr>
          <p:cNvSpPr>
            <a:spLocks noGrp="1"/>
          </p:cNvSpPr>
          <p:nvPr>
            <p:ph idx="1"/>
          </p:nvPr>
        </p:nvSpPr>
        <p:spPr>
          <a:xfrm>
            <a:off x="8842248" y="4078224"/>
            <a:ext cx="2926080" cy="1307592"/>
          </a:xfrm>
        </p:spPr>
        <p:txBody>
          <a:bodyPr vert="horz" lIns="91440" tIns="45720" rIns="91440" bIns="45720" rtlCol="0">
            <a:normAutofit/>
          </a:bodyPr>
          <a:lstStyle/>
          <a:p>
            <a:pPr marL="0" indent="0">
              <a:buNone/>
            </a:pPr>
            <a:r>
              <a:rPr lang="en-US" sz="2000"/>
              <a:t>Welke informatie/trends kunnen jullie vinden?</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Afbeelding 4" descr="Afbeelding met rolschaatsen, tekst, schoolbord&#10;&#10;Automatisch gegenereerde beschrijving">
            <a:extLst>
              <a:ext uri="{FF2B5EF4-FFF2-40B4-BE49-F238E27FC236}">
                <a16:creationId xmlns:a16="http://schemas.microsoft.com/office/drawing/2014/main" id="{F883FEB8-DC5E-474F-AAEE-C7627566B551}"/>
              </a:ext>
            </a:extLst>
          </p:cNvPr>
          <p:cNvPicPr>
            <a:picLocks noChangeAspect="1"/>
          </p:cNvPicPr>
          <p:nvPr/>
        </p:nvPicPr>
        <p:blipFill rotWithShape="1">
          <a:blip r:embed="rId2"/>
          <a:srcRect r="3029"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02923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2CBB8B-144A-CA48-BABB-D5F52CF9ECB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600">
                <a:solidFill>
                  <a:srgbClr val="FFFFFF"/>
                </a:solidFill>
              </a:rPr>
              <a:t>Stress en de relatie met voeding en bewegen</a:t>
            </a:r>
          </a:p>
        </p:txBody>
      </p:sp>
      <p:pic>
        <p:nvPicPr>
          <p:cNvPr id="6" name="Tijdelijke aanduiding voor inhoud 5" descr="Afbeelding met tekst&#10;&#10;Automatisch gegenereerde beschrijving">
            <a:extLst>
              <a:ext uri="{FF2B5EF4-FFF2-40B4-BE49-F238E27FC236}">
                <a16:creationId xmlns:a16="http://schemas.microsoft.com/office/drawing/2014/main" id="{3D66A4CD-1B70-B34B-9EB5-241C8D55074E}"/>
              </a:ext>
            </a:extLst>
          </p:cNvPr>
          <p:cNvPicPr>
            <a:picLocks noGrp="1" noChangeAspect="1"/>
          </p:cNvPicPr>
          <p:nvPr>
            <p:ph sz="half" idx="1"/>
          </p:nvPr>
        </p:nvPicPr>
        <p:blipFill>
          <a:blip r:embed="rId2"/>
          <a:stretch>
            <a:fillRect/>
          </a:stretch>
        </p:blipFill>
        <p:spPr>
          <a:xfrm>
            <a:off x="1653823" y="307731"/>
            <a:ext cx="2788351" cy="3997637"/>
          </a:xfrm>
          <a:prstGeom prst="rect">
            <a:avLst/>
          </a:prstGeom>
        </p:spPr>
      </p:pic>
      <p:pic>
        <p:nvPicPr>
          <p:cNvPr id="12" name="Tijdelijke aanduiding voor inhoud 11">
            <a:extLst>
              <a:ext uri="{FF2B5EF4-FFF2-40B4-BE49-F238E27FC236}">
                <a16:creationId xmlns:a16="http://schemas.microsoft.com/office/drawing/2014/main" id="{334F566A-2B89-AE46-9CC1-8DD65E511D8F}"/>
              </a:ext>
            </a:extLst>
          </p:cNvPr>
          <p:cNvPicPr>
            <a:picLocks noGrp="1" noChangeAspect="1"/>
          </p:cNvPicPr>
          <p:nvPr>
            <p:ph sz="half" idx="2"/>
          </p:nvPr>
        </p:nvPicPr>
        <p:blipFill>
          <a:blip r:embed="rId3"/>
          <a:stretch>
            <a:fillRect/>
          </a:stretch>
        </p:blipFill>
        <p:spPr>
          <a:xfrm>
            <a:off x="7729108" y="307731"/>
            <a:ext cx="2829787" cy="3997637"/>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101147-098D-7C4F-8621-352089E68034}"/>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3400">
                <a:solidFill>
                  <a:srgbClr val="FFFFFF"/>
                </a:solidFill>
              </a:rPr>
              <a:t>Gespreksvaardigheden</a:t>
            </a:r>
          </a:p>
        </p:txBody>
      </p:sp>
      <p:pic>
        <p:nvPicPr>
          <p:cNvPr id="9" name="Tijdelijke aanduiding voor inhoud 8" descr="Afbeelding met schermafbeelding&#10;&#10;Automatisch gegenereerde beschrijving">
            <a:extLst>
              <a:ext uri="{FF2B5EF4-FFF2-40B4-BE49-F238E27FC236}">
                <a16:creationId xmlns:a16="http://schemas.microsoft.com/office/drawing/2014/main" id="{EA21BA25-0F89-7747-A1F2-5E4CD9AF0573}"/>
              </a:ext>
            </a:extLst>
          </p:cNvPr>
          <p:cNvPicPr>
            <a:picLocks noGrp="1" noChangeAspect="1"/>
          </p:cNvPicPr>
          <p:nvPr>
            <p:ph idx="1"/>
          </p:nvPr>
        </p:nvPicPr>
        <p:blipFill rotWithShape="1">
          <a:blip r:embed="rId2"/>
          <a:srcRect l="4409" r="2411"/>
          <a:stretch/>
        </p:blipFill>
        <p:spPr>
          <a:xfrm>
            <a:off x="6096000" y="640080"/>
            <a:ext cx="5459470" cy="5578816"/>
          </a:xfrm>
          <a:prstGeom prst="rect">
            <a:avLst/>
          </a:prstGeom>
        </p:spPr>
      </p:pic>
    </p:spTree>
    <p:extLst>
      <p:ext uri="{BB962C8B-B14F-4D97-AF65-F5344CB8AC3E}">
        <p14:creationId xmlns:p14="http://schemas.microsoft.com/office/powerpoint/2010/main" val="349614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B4113A-DDF2-C441-A4E1-CAEF3BE2FCE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Casuïstiek stress </a:t>
            </a:r>
          </a:p>
        </p:txBody>
      </p:sp>
      <p:pic>
        <p:nvPicPr>
          <p:cNvPr id="8" name="Tijdelijke aanduiding voor inhoud 7">
            <a:extLst>
              <a:ext uri="{FF2B5EF4-FFF2-40B4-BE49-F238E27FC236}">
                <a16:creationId xmlns:a16="http://schemas.microsoft.com/office/drawing/2014/main" id="{C51EC742-C9F9-EC44-97DD-8E841F70FAA1}"/>
              </a:ext>
            </a:extLst>
          </p:cNvPr>
          <p:cNvPicPr>
            <a:picLocks noGrp="1" noChangeAspect="1"/>
          </p:cNvPicPr>
          <p:nvPr>
            <p:ph idx="1"/>
          </p:nvPr>
        </p:nvPicPr>
        <p:blipFill>
          <a:blip r:embed="rId2"/>
          <a:stretch>
            <a:fillRect/>
          </a:stretch>
        </p:blipFill>
        <p:spPr>
          <a:xfrm>
            <a:off x="3257422" y="613901"/>
            <a:ext cx="9386315" cy="13284025"/>
          </a:xfrm>
          <a:prstGeom prst="rect">
            <a:avLst/>
          </a:prstGeom>
        </p:spPr>
      </p:pic>
    </p:spTree>
    <p:extLst>
      <p:ext uri="{BB962C8B-B14F-4D97-AF65-F5344CB8AC3E}">
        <p14:creationId xmlns:p14="http://schemas.microsoft.com/office/powerpoint/2010/main" val="100418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0498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A5F3544-65E6-2346-A2E2-F2DF86B76786}"/>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marL="285750" indent="-285750"/>
            <a:r>
              <a:rPr lang="en-US">
                <a:solidFill>
                  <a:srgbClr val="FFFFFF"/>
                </a:solidFill>
              </a:rPr>
              <a:t>Nationale vitaliteitsweek</a:t>
            </a:r>
          </a:p>
        </p:txBody>
      </p:sp>
      <p:pic>
        <p:nvPicPr>
          <p:cNvPr id="6" name="Tijdelijke aanduiding voor inhoud 5" descr="Afbeelding met tekst, illustratie, teken&#10;&#10;Automatisch gegenereerde beschrijving">
            <a:extLst>
              <a:ext uri="{FF2B5EF4-FFF2-40B4-BE49-F238E27FC236}">
                <a16:creationId xmlns:a16="http://schemas.microsoft.com/office/drawing/2014/main" id="{7689816B-E3FC-8F49-B47B-D3B7EA216251}"/>
              </a:ext>
            </a:extLst>
          </p:cNvPr>
          <p:cNvPicPr>
            <a:picLocks noGrp="1" noChangeAspect="1"/>
          </p:cNvPicPr>
          <p:nvPr>
            <p:ph sz="half" idx="1"/>
          </p:nvPr>
        </p:nvPicPr>
        <p:blipFill rotWithShape="1">
          <a:blip r:embed="rId2"/>
          <a:srcRect l="5228" r="4664" b="1"/>
          <a:stretch/>
        </p:blipFill>
        <p:spPr>
          <a:xfrm>
            <a:off x="327547" y="2454903"/>
            <a:ext cx="7058306" cy="4080254"/>
          </a:xfrm>
          <a:prstGeom prst="rect">
            <a:avLst/>
          </a:prstGeom>
        </p:spPr>
      </p:pic>
      <p:sp>
        <p:nvSpPr>
          <p:cNvPr id="78" name="Rectangle 7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ED411A2-EDB4-8143-9501-47D6AA88D850}"/>
              </a:ext>
            </a:extLst>
          </p:cNvPr>
          <p:cNvSpPr>
            <a:spLocks noGrp="1"/>
          </p:cNvSpPr>
          <p:nvPr>
            <p:ph sz="half" idx="2"/>
          </p:nvPr>
        </p:nvSpPr>
        <p:spPr>
          <a:xfrm>
            <a:off x="8029319" y="917725"/>
            <a:ext cx="3424739" cy="4852362"/>
          </a:xfrm>
        </p:spPr>
        <p:txBody>
          <a:bodyPr vert="horz" lIns="91440" tIns="45720" rIns="91440" bIns="45720" rtlCol="0" anchor="ctr">
            <a:normAutofit fontScale="92500" lnSpcReduction="10000"/>
          </a:bodyPr>
          <a:lstStyle/>
          <a:p>
            <a:r>
              <a:rPr lang="en-US" sz="2000" dirty="0" err="1">
                <a:solidFill>
                  <a:srgbClr val="FFFFFF"/>
                </a:solidFill>
              </a:rPr>
              <a:t>Opdracht</a:t>
            </a:r>
            <a:r>
              <a:rPr lang="en-US" sz="2000" dirty="0">
                <a:solidFill>
                  <a:srgbClr val="FFFFFF"/>
                </a:solidFill>
              </a:rPr>
              <a:t> </a:t>
            </a:r>
            <a:r>
              <a:rPr lang="en-US" sz="2000" dirty="0" err="1">
                <a:solidFill>
                  <a:srgbClr val="FFFFFF"/>
                </a:solidFill>
              </a:rPr>
              <a:t>volgende</a:t>
            </a:r>
            <a:r>
              <a:rPr lang="en-US" sz="2000" dirty="0">
                <a:solidFill>
                  <a:srgbClr val="FFFFFF"/>
                </a:solidFill>
              </a:rPr>
              <a:t> week ‘Lifestyle </a:t>
            </a:r>
            <a:r>
              <a:rPr lang="en-US" sz="2000" dirty="0" err="1">
                <a:solidFill>
                  <a:srgbClr val="FFFFFF"/>
                </a:solidFill>
              </a:rPr>
              <a:t>laat</a:t>
            </a:r>
            <a:r>
              <a:rPr lang="en-US" sz="2000" dirty="0">
                <a:solidFill>
                  <a:srgbClr val="FFFFFF"/>
                </a:solidFill>
              </a:rPr>
              <a:t> je </a:t>
            </a:r>
            <a:r>
              <a:rPr lang="en-US" sz="2000" dirty="0" err="1">
                <a:solidFill>
                  <a:srgbClr val="FFFFFF"/>
                </a:solidFill>
              </a:rPr>
              <a:t>zien</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horen</a:t>
            </a:r>
            <a:r>
              <a:rPr lang="en-US" sz="2000" dirty="0">
                <a:solidFill>
                  <a:srgbClr val="FFFFFF"/>
                </a:solidFill>
              </a:rPr>
              <a:t>!</a:t>
            </a:r>
          </a:p>
          <a:p>
            <a:r>
              <a:rPr lang="en-US" sz="2000" dirty="0">
                <a:solidFill>
                  <a:srgbClr val="FFFFFF"/>
                </a:solidFill>
              </a:rPr>
              <a:t>Maak </a:t>
            </a:r>
            <a:r>
              <a:rPr lang="en-US" sz="2000" dirty="0" err="1">
                <a:solidFill>
                  <a:srgbClr val="FFFFFF"/>
                </a:solidFill>
              </a:rPr>
              <a:t>een</a:t>
            </a:r>
            <a:r>
              <a:rPr lang="en-US" sz="2000" dirty="0">
                <a:solidFill>
                  <a:srgbClr val="FFFFFF"/>
                </a:solidFill>
              </a:rPr>
              <a:t> </a:t>
            </a:r>
            <a:r>
              <a:rPr lang="en-US" sz="2000" dirty="0" err="1">
                <a:solidFill>
                  <a:srgbClr val="FFFFFF"/>
                </a:solidFill>
              </a:rPr>
              <a:t>wandeling</a:t>
            </a:r>
            <a:r>
              <a:rPr lang="en-US" sz="2000" dirty="0">
                <a:solidFill>
                  <a:srgbClr val="FFFFFF"/>
                </a:solidFill>
              </a:rPr>
              <a:t> met de </a:t>
            </a:r>
            <a:r>
              <a:rPr lang="en-US" sz="2000" dirty="0" err="1">
                <a:solidFill>
                  <a:srgbClr val="FFFFFF"/>
                </a:solidFill>
              </a:rPr>
              <a:t>Ommetje</a:t>
            </a:r>
            <a:r>
              <a:rPr lang="en-US" sz="2000" dirty="0">
                <a:solidFill>
                  <a:srgbClr val="FFFFFF"/>
                </a:solidFill>
              </a:rPr>
              <a:t> app (</a:t>
            </a:r>
            <a:r>
              <a:rPr lang="en-US" sz="2000" dirty="0" err="1">
                <a:solidFill>
                  <a:srgbClr val="FFFFFF"/>
                </a:solidFill>
              </a:rPr>
              <a:t>gebruik</a:t>
            </a:r>
            <a:r>
              <a:rPr lang="en-US" sz="2000" dirty="0">
                <a:solidFill>
                  <a:srgbClr val="FFFFFF"/>
                </a:solidFill>
              </a:rPr>
              <a:t> de </a:t>
            </a:r>
            <a:r>
              <a:rPr lang="en-US" sz="2000" dirty="0" err="1">
                <a:solidFill>
                  <a:srgbClr val="FFFFFF"/>
                </a:solidFill>
              </a:rPr>
              <a:t>nieuwe</a:t>
            </a:r>
            <a:r>
              <a:rPr lang="en-US" sz="2000" dirty="0">
                <a:solidFill>
                  <a:srgbClr val="FFFFFF"/>
                </a:solidFill>
              </a:rPr>
              <a:t>  link).</a:t>
            </a:r>
          </a:p>
          <a:p>
            <a:r>
              <a:rPr lang="en-US" sz="2000" dirty="0">
                <a:solidFill>
                  <a:srgbClr val="FFFFFF"/>
                </a:solidFill>
              </a:rPr>
              <a:t>Maak met je </a:t>
            </a:r>
            <a:r>
              <a:rPr lang="en-US" sz="2000" dirty="0" err="1">
                <a:solidFill>
                  <a:srgbClr val="FFFFFF"/>
                </a:solidFill>
              </a:rPr>
              <a:t>groepje</a:t>
            </a:r>
            <a:r>
              <a:rPr lang="en-US" sz="2000" dirty="0">
                <a:solidFill>
                  <a:srgbClr val="FFFFFF"/>
                </a:solidFill>
              </a:rPr>
              <a:t> </a:t>
            </a:r>
            <a:r>
              <a:rPr lang="en-US" sz="2000" dirty="0" err="1">
                <a:solidFill>
                  <a:srgbClr val="FFFFFF"/>
                </a:solidFill>
              </a:rPr>
              <a:t>een</a:t>
            </a:r>
            <a:r>
              <a:rPr lang="en-US" sz="2000" dirty="0">
                <a:solidFill>
                  <a:srgbClr val="FFFFFF"/>
                </a:solidFill>
              </a:rPr>
              <a:t>  plan </a:t>
            </a:r>
            <a:r>
              <a:rPr lang="en-US" sz="2000" dirty="0" err="1">
                <a:solidFill>
                  <a:srgbClr val="FFFFFF"/>
                </a:solidFill>
              </a:rPr>
              <a:t>voor</a:t>
            </a:r>
            <a:r>
              <a:rPr lang="en-US" sz="2000" dirty="0">
                <a:solidFill>
                  <a:srgbClr val="FFFFFF"/>
                </a:solidFill>
              </a:rPr>
              <a:t>  1 week </a:t>
            </a:r>
            <a:r>
              <a:rPr lang="en-US" sz="2000" dirty="0" err="1">
                <a:solidFill>
                  <a:srgbClr val="FFFFFF"/>
                </a:solidFill>
              </a:rPr>
              <a:t>voor</a:t>
            </a:r>
            <a:r>
              <a:rPr lang="en-US" sz="2000" dirty="0">
                <a:solidFill>
                  <a:srgbClr val="FFFFFF"/>
                </a:solidFill>
              </a:rPr>
              <a:t> Helicon </a:t>
            </a:r>
            <a:r>
              <a:rPr lang="en-US" sz="2000" dirty="0" err="1">
                <a:solidFill>
                  <a:srgbClr val="FFFFFF"/>
                </a:solidFill>
              </a:rPr>
              <a:t>docenten</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studenten</a:t>
            </a:r>
            <a:r>
              <a:rPr lang="en-US" sz="2000" dirty="0">
                <a:solidFill>
                  <a:srgbClr val="FFFFFF"/>
                </a:solidFill>
              </a:rPr>
              <a:t> met </a:t>
            </a:r>
            <a:r>
              <a:rPr lang="en-US" sz="2000" dirty="0" err="1">
                <a:solidFill>
                  <a:srgbClr val="FFFFFF"/>
                </a:solidFill>
              </a:rPr>
              <a:t>verschillende</a:t>
            </a:r>
            <a:r>
              <a:rPr lang="en-US" sz="2000" dirty="0">
                <a:solidFill>
                  <a:srgbClr val="FFFFFF"/>
                </a:solidFill>
              </a:rPr>
              <a:t> tips, </a:t>
            </a:r>
            <a:r>
              <a:rPr lang="en-US" sz="2000" dirty="0" err="1">
                <a:solidFill>
                  <a:srgbClr val="FFFFFF"/>
                </a:solidFill>
              </a:rPr>
              <a:t>weetjes</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activiteiten</a:t>
            </a:r>
            <a:r>
              <a:rPr lang="en-US" sz="2000" dirty="0">
                <a:solidFill>
                  <a:srgbClr val="FFFFFF"/>
                </a:solidFill>
              </a:rPr>
              <a:t> op het </a:t>
            </a:r>
            <a:r>
              <a:rPr lang="en-US" sz="2000" dirty="0" err="1">
                <a:solidFill>
                  <a:srgbClr val="FFFFFF"/>
                </a:solidFill>
              </a:rPr>
              <a:t>gebied</a:t>
            </a:r>
            <a:r>
              <a:rPr lang="en-US" sz="2000" dirty="0">
                <a:solidFill>
                  <a:srgbClr val="FFFFFF"/>
                </a:solidFill>
              </a:rPr>
              <a:t> van </a:t>
            </a:r>
            <a:r>
              <a:rPr lang="en-US" sz="2000" dirty="0" err="1">
                <a:solidFill>
                  <a:srgbClr val="FFFFFF"/>
                </a:solidFill>
              </a:rPr>
              <a:t>voeding</a:t>
            </a:r>
            <a:r>
              <a:rPr lang="en-US" sz="2000" dirty="0">
                <a:solidFill>
                  <a:srgbClr val="FFFFFF"/>
                </a:solidFill>
              </a:rPr>
              <a:t>, </a:t>
            </a:r>
            <a:r>
              <a:rPr lang="en-US" sz="2000" dirty="0" err="1">
                <a:solidFill>
                  <a:srgbClr val="FFFFFF"/>
                </a:solidFill>
              </a:rPr>
              <a:t>beweging</a:t>
            </a:r>
            <a:r>
              <a:rPr lang="en-US" sz="2000" dirty="0">
                <a:solidFill>
                  <a:srgbClr val="FFFFFF"/>
                </a:solidFill>
              </a:rPr>
              <a:t>, </a:t>
            </a:r>
            <a:r>
              <a:rPr lang="en-US" sz="2000" dirty="0" err="1">
                <a:solidFill>
                  <a:srgbClr val="FFFFFF"/>
                </a:solidFill>
              </a:rPr>
              <a:t>slaap</a:t>
            </a:r>
            <a:r>
              <a:rPr lang="en-US" sz="2000" dirty="0">
                <a:solidFill>
                  <a:srgbClr val="FFFFFF"/>
                </a:solidFill>
              </a:rPr>
              <a:t>, </a:t>
            </a:r>
            <a:r>
              <a:rPr lang="en-US" sz="2000" dirty="0" err="1">
                <a:solidFill>
                  <a:srgbClr val="FFFFFF"/>
                </a:solidFill>
              </a:rPr>
              <a:t>ontspanning</a:t>
            </a:r>
            <a:r>
              <a:rPr lang="en-US" sz="2000" dirty="0">
                <a:solidFill>
                  <a:srgbClr val="FFFFFF"/>
                </a:solidFill>
              </a:rPr>
              <a:t>, stress.</a:t>
            </a:r>
          </a:p>
          <a:p>
            <a:r>
              <a:rPr lang="en-US" sz="2000" dirty="0" err="1">
                <a:solidFill>
                  <a:srgbClr val="FFFFFF"/>
                </a:solidFill>
              </a:rPr>
              <a:t>Stuur</a:t>
            </a:r>
            <a:r>
              <a:rPr lang="en-US" sz="2000" dirty="0">
                <a:solidFill>
                  <a:srgbClr val="FFFFFF"/>
                </a:solidFill>
              </a:rPr>
              <a:t> </a:t>
            </a:r>
            <a:r>
              <a:rPr lang="en-US" sz="2000" dirty="0" err="1">
                <a:solidFill>
                  <a:srgbClr val="FFFFFF"/>
                </a:solidFill>
              </a:rPr>
              <a:t>aan</a:t>
            </a:r>
            <a:r>
              <a:rPr lang="en-US" sz="2000" dirty="0">
                <a:solidFill>
                  <a:srgbClr val="FFFFFF"/>
                </a:solidFill>
              </a:rPr>
              <a:t> het </a:t>
            </a:r>
            <a:r>
              <a:rPr lang="en-US" sz="2000" dirty="0" err="1">
                <a:solidFill>
                  <a:srgbClr val="FFFFFF"/>
                </a:solidFill>
              </a:rPr>
              <a:t>einde</a:t>
            </a:r>
            <a:r>
              <a:rPr lang="en-US" sz="2000" dirty="0">
                <a:solidFill>
                  <a:srgbClr val="FFFFFF"/>
                </a:solidFill>
              </a:rPr>
              <a:t> van de </a:t>
            </a:r>
            <a:r>
              <a:rPr lang="en-US" sz="2000" dirty="0" err="1">
                <a:solidFill>
                  <a:srgbClr val="FFFFFF"/>
                </a:solidFill>
              </a:rPr>
              <a:t>dag</a:t>
            </a:r>
            <a:r>
              <a:rPr lang="en-US" sz="2000" dirty="0">
                <a:solidFill>
                  <a:srgbClr val="FFFFFF"/>
                </a:solidFill>
              </a:rPr>
              <a:t> </a:t>
            </a:r>
            <a:r>
              <a:rPr lang="en-US" sz="2000" dirty="0" err="1">
                <a:solidFill>
                  <a:srgbClr val="FFFFFF"/>
                </a:solidFill>
              </a:rPr>
              <a:t>jullie</a:t>
            </a:r>
            <a:r>
              <a:rPr lang="en-US" sz="2000">
                <a:solidFill>
                  <a:srgbClr val="FFFFFF"/>
                </a:solidFill>
              </a:rPr>
              <a:t> plan. </a:t>
            </a:r>
            <a:r>
              <a:rPr lang="en-US" sz="2000" dirty="0">
                <a:solidFill>
                  <a:srgbClr val="FFFFFF"/>
                </a:solidFill>
              </a:rPr>
              <a:t>Het plan </a:t>
            </a:r>
            <a:r>
              <a:rPr lang="en-US" sz="2000" dirty="0" err="1">
                <a:solidFill>
                  <a:srgbClr val="FFFFFF"/>
                </a:solidFill>
              </a:rPr>
              <a:t>bevat</a:t>
            </a:r>
            <a:r>
              <a:rPr lang="en-US" sz="2000" dirty="0">
                <a:solidFill>
                  <a:srgbClr val="FFFFFF"/>
                </a:solidFill>
              </a:rPr>
              <a:t> </a:t>
            </a:r>
            <a:r>
              <a:rPr lang="en-US" sz="2000" dirty="0" err="1">
                <a:solidFill>
                  <a:srgbClr val="FFFFFF"/>
                </a:solidFill>
              </a:rPr>
              <a:t>voor</a:t>
            </a:r>
            <a:r>
              <a:rPr lang="en-US" sz="2000" dirty="0">
                <a:solidFill>
                  <a:srgbClr val="FFFFFF"/>
                </a:solidFill>
              </a:rPr>
              <a:t> alle </a:t>
            </a:r>
            <a:r>
              <a:rPr lang="en-US" sz="2000" dirty="0" err="1">
                <a:solidFill>
                  <a:srgbClr val="FFFFFF"/>
                </a:solidFill>
              </a:rPr>
              <a:t>dagen</a:t>
            </a:r>
            <a:r>
              <a:rPr lang="en-US" sz="2000" dirty="0">
                <a:solidFill>
                  <a:srgbClr val="FFFFFF"/>
                </a:solidFill>
              </a:rPr>
              <a:t> </a:t>
            </a:r>
            <a:r>
              <a:rPr lang="en-US" sz="2000" dirty="0" err="1">
                <a:solidFill>
                  <a:srgbClr val="FFFFFF"/>
                </a:solidFill>
              </a:rPr>
              <a:t>ideeën</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activiteiten</a:t>
            </a:r>
            <a:r>
              <a:rPr lang="en-US" sz="2000" dirty="0">
                <a:solidFill>
                  <a:srgbClr val="FFFFFF"/>
                </a:solidFill>
              </a:rPr>
              <a:t>.</a:t>
            </a:r>
          </a:p>
          <a:p>
            <a:r>
              <a:rPr lang="en-US" sz="2000" dirty="0">
                <a:solidFill>
                  <a:srgbClr val="FFFFFF"/>
                </a:solidFill>
              </a:rPr>
              <a:t>Het </a:t>
            </a:r>
            <a:r>
              <a:rPr lang="en-US" sz="2000" dirty="0" err="1">
                <a:solidFill>
                  <a:srgbClr val="FFFFFF"/>
                </a:solidFill>
              </a:rPr>
              <a:t>moet</a:t>
            </a:r>
            <a:r>
              <a:rPr lang="en-US" sz="2000" dirty="0">
                <a:solidFill>
                  <a:srgbClr val="FFFFFF"/>
                </a:solidFill>
              </a:rPr>
              <a:t> </a:t>
            </a:r>
            <a:r>
              <a:rPr lang="en-US" sz="2000" dirty="0" err="1">
                <a:solidFill>
                  <a:srgbClr val="FFFFFF"/>
                </a:solidFill>
              </a:rPr>
              <a:t>uitvoerbaar</a:t>
            </a:r>
            <a:r>
              <a:rPr lang="en-US" sz="2000" dirty="0">
                <a:solidFill>
                  <a:srgbClr val="FFFFFF"/>
                </a:solidFill>
              </a:rPr>
              <a:t> </a:t>
            </a:r>
            <a:r>
              <a:rPr lang="en-US" sz="2000" dirty="0" err="1">
                <a:solidFill>
                  <a:srgbClr val="FFFFFF"/>
                </a:solidFill>
              </a:rPr>
              <a:t>zijn</a:t>
            </a:r>
            <a:endParaRPr lang="en-US" sz="2000" dirty="0">
              <a:solidFill>
                <a:srgbClr val="FFFFFF"/>
              </a:solidFill>
            </a:endParaRPr>
          </a:p>
        </p:txBody>
      </p:sp>
    </p:spTree>
    <p:extLst>
      <p:ext uri="{BB962C8B-B14F-4D97-AF65-F5344CB8AC3E}">
        <p14:creationId xmlns:p14="http://schemas.microsoft.com/office/powerpoint/2010/main" val="286773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lucht, boom&#10;&#10;Automatisch gegenereerde beschrijving">
            <a:extLst>
              <a:ext uri="{FF2B5EF4-FFF2-40B4-BE49-F238E27FC236}">
                <a16:creationId xmlns:a16="http://schemas.microsoft.com/office/drawing/2014/main" id="{6B481A24-6EEE-944E-B614-A4BE8158D486}"/>
              </a:ext>
            </a:extLst>
          </p:cNvPr>
          <p:cNvPicPr>
            <a:picLocks noGrp="1" noChangeAspect="1"/>
          </p:cNvPicPr>
          <p:nvPr>
            <p:ph idx="1"/>
          </p:nvPr>
        </p:nvPicPr>
        <p:blipFill rotWithShape="1">
          <a:blip r:embed="rId2"/>
          <a:srcRect t="14798" b="21442"/>
          <a:stretch/>
        </p:blipFill>
        <p:spPr>
          <a:xfrm>
            <a:off x="20" y="10"/>
            <a:ext cx="12191980" cy="6857990"/>
          </a:xfrm>
          <a:prstGeom prst="rect">
            <a:avLst/>
          </a:prstGeom>
        </p:spPr>
      </p:pic>
    </p:spTree>
    <p:extLst>
      <p:ext uri="{BB962C8B-B14F-4D97-AF65-F5344CB8AC3E}">
        <p14:creationId xmlns:p14="http://schemas.microsoft.com/office/powerpoint/2010/main" val="278347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2C372DFF-B08C-E649-A3D5-8746E7F08472}"/>
              </a:ext>
            </a:extLst>
          </p:cNvPr>
          <p:cNvPicPr>
            <a:picLocks noGrp="1" noChangeAspect="1"/>
          </p:cNvPicPr>
          <p:nvPr>
            <p:ph idx="1"/>
          </p:nvPr>
        </p:nvPicPr>
        <p:blipFill>
          <a:blip r:embed="rId2"/>
          <a:stretch>
            <a:fillRect/>
          </a:stretch>
        </p:blipFill>
        <p:spPr>
          <a:xfrm rot="5400000">
            <a:off x="2921594" y="814506"/>
            <a:ext cx="6971983" cy="5228986"/>
          </a:xfrm>
        </p:spPr>
      </p:pic>
    </p:spTree>
    <p:extLst>
      <p:ext uri="{BB962C8B-B14F-4D97-AF65-F5344CB8AC3E}">
        <p14:creationId xmlns:p14="http://schemas.microsoft.com/office/powerpoint/2010/main" val="121292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CCFD6F5C-8E4F-AB46-B7A7-8900F7A9E94F}"/>
              </a:ext>
            </a:extLst>
          </p:cNvPr>
          <p:cNvPicPr>
            <a:picLocks noGrp="1" noChangeAspect="1"/>
          </p:cNvPicPr>
          <p:nvPr>
            <p:ph idx="1"/>
          </p:nvPr>
        </p:nvPicPr>
        <p:blipFill>
          <a:blip r:embed="rId2"/>
          <a:stretch>
            <a:fillRect/>
          </a:stretch>
        </p:blipFill>
        <p:spPr>
          <a:xfrm rot="5400000">
            <a:off x="3050857" y="1115499"/>
            <a:ext cx="6371274" cy="4778454"/>
          </a:xfrm>
        </p:spPr>
      </p:pic>
    </p:spTree>
    <p:extLst>
      <p:ext uri="{BB962C8B-B14F-4D97-AF65-F5344CB8AC3E}">
        <p14:creationId xmlns:p14="http://schemas.microsoft.com/office/powerpoint/2010/main" val="426791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FC35C-0EFD-8547-ABB1-D2F985BCBCD9}"/>
              </a:ext>
            </a:extLst>
          </p:cNvPr>
          <p:cNvSpPr>
            <a:spLocks noGrp="1"/>
          </p:cNvSpPr>
          <p:nvPr>
            <p:ph type="title"/>
          </p:nvPr>
        </p:nvSpPr>
        <p:spPr/>
        <p:txBody>
          <a:bodyPr/>
          <a:lstStyle/>
          <a:p>
            <a:r>
              <a:rPr lang="nl-NL" dirty="0"/>
              <a:t>Handig voor het LA</a:t>
            </a:r>
          </a:p>
        </p:txBody>
      </p:sp>
      <p:sp>
        <p:nvSpPr>
          <p:cNvPr id="3" name="Tijdelijke aanduiding voor inhoud 2">
            <a:extLst>
              <a:ext uri="{FF2B5EF4-FFF2-40B4-BE49-F238E27FC236}">
                <a16:creationId xmlns:a16="http://schemas.microsoft.com/office/drawing/2014/main" id="{D1EA1A3B-7D74-3942-AE0C-5067CA880FF2}"/>
              </a:ext>
            </a:extLst>
          </p:cNvPr>
          <p:cNvSpPr>
            <a:spLocks noGrp="1"/>
          </p:cNvSpPr>
          <p:nvPr>
            <p:ph idx="1"/>
          </p:nvPr>
        </p:nvSpPr>
        <p:spPr/>
        <p:txBody>
          <a:bodyPr/>
          <a:lstStyle/>
          <a:p>
            <a:r>
              <a:rPr lang="nl-NL" dirty="0">
                <a:hlinkClick r:id="rId2"/>
              </a:rPr>
              <a:t>https://www.nieuwsvoordietisten.nl/mdl-artsen-pleiten-voor-alcoholpreventie/</a:t>
            </a:r>
            <a:endParaRPr lang="nl-NL" dirty="0"/>
          </a:p>
          <a:p>
            <a:r>
              <a:rPr lang="nl-NL" dirty="0">
                <a:hlinkClick r:id="rId3"/>
              </a:rPr>
              <a:t>https://www.nieuwsvoordietisten.nl/dagelijks-7-000-stappen-lijkt-voldoende/</a:t>
            </a:r>
            <a:endParaRPr lang="nl-NL" dirty="0"/>
          </a:p>
          <a:p>
            <a:endParaRPr lang="nl-NL" dirty="0"/>
          </a:p>
        </p:txBody>
      </p:sp>
    </p:spTree>
    <p:extLst>
      <p:ext uri="{BB962C8B-B14F-4D97-AF65-F5344CB8AC3E}">
        <p14:creationId xmlns:p14="http://schemas.microsoft.com/office/powerpoint/2010/main" val="302357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394297"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478699" y="882800"/>
            <a:ext cx="3926443"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171450" indent="-171450" eaLnBrk="0" hangingPunct="0">
              <a:buFont typeface="Arial" pitchFamily="34" charset="0"/>
              <a:buChar char="•"/>
            </a:pPr>
            <a:r>
              <a:rPr lang="nl-NL" sz="1200" b="1" dirty="0">
                <a:solidFill>
                  <a:srgbClr val="FF0000"/>
                </a:solidFill>
                <a:latin typeface="Arial" panose="020B0604020202020204" pitchFamily="34" charset="0"/>
                <a:ea typeface="Calibri" pitchFamily="34" charset="0"/>
                <a:cs typeface="Arial" panose="020B0604020202020204" pitchFamily="34" charset="0"/>
              </a:rPr>
              <a:t>Leerdoel </a:t>
            </a:r>
            <a:br>
              <a:rPr lang="nl-NL" sz="1100" b="1" dirty="0">
                <a:solidFill>
                  <a:srgbClr val="0070C0"/>
                </a:solidFill>
                <a:ea typeface="Calibri" pitchFamily="34" charset="0"/>
                <a:cs typeface="Arial" charset="0"/>
              </a:rPr>
            </a:br>
            <a:r>
              <a:rPr lang="nl-NL" sz="1200" dirty="0">
                <a:ea typeface="Calibri" pitchFamily="34" charset="0"/>
                <a:cs typeface="Arial" charset="0"/>
              </a:rPr>
              <a:t>Je kunt informatie verzamelen en verwerken. </a:t>
            </a:r>
          </a:p>
          <a:p>
            <a:pPr marL="171450" indent="-171450" eaLnBrk="0" hangingPunct="0">
              <a:buFont typeface="Arial" pitchFamily="34" charset="0"/>
              <a:buChar char="•"/>
            </a:pPr>
            <a:r>
              <a:rPr lang="nl-NL" sz="1200" dirty="0">
                <a:ea typeface="Calibri" pitchFamily="34" charset="0"/>
                <a:cs typeface="Arial" charset="0"/>
              </a:rPr>
              <a:t>Je kunt theorie gebruiken als onderbouwing van je advies.</a:t>
            </a:r>
          </a:p>
          <a:p>
            <a:pPr marL="171450" indent="-171450" eaLnBrk="0" hangingPunct="0">
              <a:buFont typeface="Arial" pitchFamily="34" charset="0"/>
              <a:buChar char="•"/>
            </a:pPr>
            <a:r>
              <a:rPr lang="nl-NL" sz="1200" dirty="0">
                <a:ea typeface="Calibri" pitchFamily="34" charset="0"/>
                <a:cs typeface="Arial" charset="0"/>
              </a:rPr>
              <a:t>Je kunt innovatieve voorbeelden vinden en in eigen woorden beschrijven die aansluiten bij jullie hoofdvraag. </a:t>
            </a:r>
          </a:p>
        </p:txBody>
      </p:sp>
      <p:sp>
        <p:nvSpPr>
          <p:cNvPr id="7" name="Rectangle 4"/>
          <p:cNvSpPr>
            <a:spLocks noChangeArrowheads="1"/>
          </p:cNvSpPr>
          <p:nvPr/>
        </p:nvSpPr>
        <p:spPr bwMode="auto">
          <a:xfrm>
            <a:off x="2479704" y="2168518"/>
            <a:ext cx="3932043"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p>
          <a:p>
            <a:pPr marL="171450" indent="-171450" eaLnBrk="0" hangingPunct="0">
              <a:buFont typeface="Arial" pitchFamily="34" charset="0"/>
              <a:buChar char="•"/>
            </a:pPr>
            <a:r>
              <a:rPr lang="nl-NL" sz="1200" dirty="0">
                <a:ea typeface="Calibri" pitchFamily="34" charset="0"/>
                <a:cs typeface="Arial" charset="0"/>
              </a:rPr>
              <a:t>Een verslag met daarin uitgewerkte thema’s die belangrijk zijn voor de theoretische onderbouwing van het advies en minimaal 1 innovatief voorbeeld dat aansluit bij jullie hoofdvraag. </a:t>
            </a:r>
          </a:p>
        </p:txBody>
      </p:sp>
      <p:sp>
        <p:nvSpPr>
          <p:cNvPr id="8" name="Rectangle 5"/>
          <p:cNvSpPr>
            <a:spLocks noChangeArrowheads="1"/>
          </p:cNvSpPr>
          <p:nvPr/>
        </p:nvSpPr>
        <p:spPr bwMode="auto">
          <a:xfrm>
            <a:off x="2482425" y="3377272"/>
            <a:ext cx="3932043"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FF2F00"/>
                </a:solidFill>
                <a:latin typeface="Arial" panose="020B0604020202020204" pitchFamily="34" charset="0"/>
                <a:ea typeface="Calibri" pitchFamily="34" charset="0"/>
                <a:cs typeface="Arial" panose="020B0604020202020204" pitchFamily="34" charset="0"/>
              </a:rPr>
              <a:t>Leerpad</a:t>
            </a:r>
            <a:r>
              <a:rPr lang="nl-NL" sz="1200" b="1" dirty="0">
                <a:solidFill>
                  <a:srgbClr val="FF2F00"/>
                </a:solidFill>
                <a:latin typeface="Arial" panose="020B0604020202020204" pitchFamily="34" charset="0"/>
                <a:ea typeface="Calibri" pitchFamily="34" charset="0"/>
                <a:cs typeface="Arial" panose="020B0604020202020204" pitchFamily="34" charset="0"/>
              </a:rPr>
              <a:t> </a:t>
            </a:r>
            <a:r>
              <a:rPr lang="nl-NL" sz="1200" b="1" dirty="0">
                <a:solidFill>
                  <a:srgbClr val="0070C0"/>
                </a:solidFill>
                <a:latin typeface="Arial" panose="020B0604020202020204" pitchFamily="34" charset="0"/>
                <a:ea typeface="Calibri" pitchFamily="34" charset="0"/>
                <a:cs typeface="Arial" panose="020B0604020202020204" pitchFamily="34" charset="0"/>
              </a:rPr>
              <a:t>     </a:t>
            </a:r>
            <a:r>
              <a:rPr lang="nl-NL" sz="1100" b="1" dirty="0">
                <a:solidFill>
                  <a:srgbClr val="0070C0"/>
                </a:solidFill>
                <a:ea typeface="Calibri" pitchFamily="34" charset="0"/>
                <a:cs typeface="Arial" charset="0"/>
              </a:rPr>
              <a:t>                                                                                </a:t>
            </a:r>
          </a:p>
          <a:p>
            <a:pPr marL="171450" indent="-171450" eaLnBrk="0" hangingPunct="0">
              <a:buFont typeface="Arial" pitchFamily="34" charset="0"/>
              <a:buChar char="•"/>
              <a:defRPr/>
            </a:pPr>
            <a:r>
              <a:rPr lang="nl-NL" sz="1200" dirty="0">
                <a:ea typeface="Calibri" pitchFamily="34" charset="0"/>
                <a:cs typeface="Arial" charset="0"/>
              </a:rPr>
              <a:t>Lees de casus.</a:t>
            </a:r>
          </a:p>
          <a:p>
            <a:pPr marL="171450" indent="-171450" eaLnBrk="0" hangingPunct="0">
              <a:buFont typeface="Arial" pitchFamily="34" charset="0"/>
              <a:buChar char="•"/>
              <a:defRPr/>
            </a:pPr>
            <a:r>
              <a:rPr lang="nl-NL" sz="1200" dirty="0">
                <a:ea typeface="Calibri" pitchFamily="34" charset="0"/>
                <a:cs typeface="Arial" charset="0"/>
              </a:rPr>
              <a:t>Bepaal welke thema’s daarbij horen vanuit je specialisatie.</a:t>
            </a:r>
          </a:p>
          <a:p>
            <a:pPr marL="171450" indent="-171450" eaLnBrk="0" hangingPunct="0">
              <a:buFont typeface="Arial" pitchFamily="34" charset="0"/>
              <a:buChar char="•"/>
              <a:defRPr/>
            </a:pPr>
            <a:r>
              <a:rPr lang="nl-NL" sz="1200" dirty="0">
                <a:ea typeface="Calibri" pitchFamily="34" charset="0"/>
                <a:cs typeface="Arial" charset="0"/>
              </a:rPr>
              <a:t>Binnen je eigen specialisatie krijg je via de expertlessen input over een aantal thema's. Je werkt voor je eigen specialisatie minimaal 3 thema’s uit die aansluiten bij de casus en hoofdvraag. </a:t>
            </a:r>
          </a:p>
          <a:p>
            <a:pPr marL="171450" indent="-171450" eaLnBrk="0" hangingPunct="0">
              <a:buFont typeface="Arial" pitchFamily="34" charset="0"/>
              <a:buChar char="•"/>
              <a:defRPr/>
            </a:pPr>
            <a:r>
              <a:rPr lang="nl-NL" sz="1200" dirty="0">
                <a:ea typeface="Calibri" pitchFamily="34" charset="0"/>
                <a:cs typeface="Arial" charset="0"/>
              </a:rPr>
              <a:t>Onderzoek en beschrijf welke ambities de gemeente Tilburg heeft op deze thema’s. </a:t>
            </a:r>
          </a:p>
          <a:p>
            <a:pPr marL="171450" indent="-171450" eaLnBrk="0" hangingPunct="0">
              <a:buFont typeface="Arial" pitchFamily="34" charset="0"/>
              <a:buChar char="•"/>
              <a:defRPr/>
            </a:pPr>
            <a:r>
              <a:rPr lang="nl-NL" sz="1200" dirty="0">
                <a:ea typeface="Calibri" pitchFamily="34" charset="0"/>
                <a:cs typeface="Arial" charset="0"/>
              </a:rPr>
              <a:t>Zoek betrouwbare bronnen en lees de voorgestelde bronnen. </a:t>
            </a:r>
          </a:p>
          <a:p>
            <a:pPr marL="171450" indent="-171450" eaLnBrk="0" hangingPunct="0">
              <a:buFont typeface="Arial" pitchFamily="34" charset="0"/>
              <a:buChar char="•"/>
              <a:defRPr/>
            </a:pPr>
            <a:r>
              <a:rPr lang="nl-NL" sz="1200" dirty="0">
                <a:ea typeface="Calibri" pitchFamily="34" charset="0"/>
                <a:cs typeface="Arial" charset="0"/>
              </a:rPr>
              <a:t>Werk elk thema uit met de verzamelde theorie, zodat het uiteindelijk kan dienen als onderbouwing voor je advies. </a:t>
            </a:r>
          </a:p>
          <a:p>
            <a:pPr marL="171450" indent="-171450" eaLnBrk="0" hangingPunct="0">
              <a:buFont typeface="Arial" pitchFamily="34" charset="0"/>
              <a:buChar char="•"/>
              <a:defRPr/>
            </a:pPr>
            <a:r>
              <a:rPr lang="nl-NL" sz="1200" dirty="0">
                <a:ea typeface="Calibri" pitchFamily="34" charset="0"/>
                <a:cs typeface="Arial" charset="0"/>
              </a:rPr>
              <a:t>Beschrijf per thema waarom het belangrijk is voor een leefbare stad. </a:t>
            </a:r>
          </a:p>
        </p:txBody>
      </p:sp>
      <p:sp>
        <p:nvSpPr>
          <p:cNvPr id="9" name="Rectangle 6"/>
          <p:cNvSpPr>
            <a:spLocks noChangeArrowheads="1"/>
          </p:cNvSpPr>
          <p:nvPr/>
        </p:nvSpPr>
        <p:spPr bwMode="auto">
          <a:xfrm>
            <a:off x="6959807" y="979065"/>
            <a:ext cx="350043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alleen.</a:t>
            </a:r>
          </a:p>
          <a:p>
            <a:pPr marL="171450" indent="-171450" eaLnBrk="0" hangingPunct="0">
              <a:buFont typeface="Arial" pitchFamily="34" charset="0"/>
              <a:buChar char="•"/>
            </a:pPr>
            <a:r>
              <a:rPr lang="nl-NL" sz="1200" dirty="0">
                <a:ea typeface="Calibri" pitchFamily="34" charset="0"/>
                <a:cs typeface="Arial" charset="0"/>
              </a:rPr>
              <a:t>Plaats je product in Teams</a:t>
            </a:r>
          </a:p>
          <a:p>
            <a:pPr marL="171450" indent="-171450" eaLnBrk="0" hangingPunct="0">
              <a:buFont typeface="Arial" pitchFamily="34" charset="0"/>
              <a:buChar char="•"/>
            </a:pPr>
            <a:r>
              <a:rPr lang="nl-NL" sz="1200" dirty="0">
                <a:ea typeface="Calibri" pitchFamily="34" charset="0"/>
                <a:cs typeface="Arial" charset="0"/>
              </a:rPr>
              <a:t>Bekijk leerproducten van anderen en geef feedback.</a:t>
            </a:r>
          </a:p>
          <a:p>
            <a:pPr marL="171450" indent="-171450" eaLnBrk="0" hangingPunct="0">
              <a:buFont typeface="Arial" pitchFamily="34" charset="0"/>
              <a:buChar char="•"/>
            </a:pPr>
            <a:r>
              <a:rPr lang="nl-NL" sz="1200" dirty="0">
                <a:ea typeface="Calibri" pitchFamily="34" charset="0"/>
                <a:cs typeface="Arial" charset="0"/>
              </a:rPr>
              <a:t>Deadline = 26-9-2021</a:t>
            </a:r>
          </a:p>
        </p:txBody>
      </p:sp>
      <p:sp>
        <p:nvSpPr>
          <p:cNvPr id="10" name="Rectangle 8"/>
          <p:cNvSpPr>
            <a:spLocks noChangeArrowheads="1"/>
          </p:cNvSpPr>
          <p:nvPr/>
        </p:nvSpPr>
        <p:spPr bwMode="auto">
          <a:xfrm>
            <a:off x="6959807" y="2664025"/>
            <a:ext cx="350725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Bijeenkomsten specialisatie</a:t>
            </a:r>
          </a:p>
          <a:p>
            <a:pPr marL="171450" indent="-171450">
              <a:buFont typeface="Arial" pitchFamily="34" charset="0"/>
              <a:buChar char="•"/>
              <a:defRPr/>
            </a:pPr>
            <a:r>
              <a:rPr lang="nl-NL" sz="1200" dirty="0">
                <a:ea typeface="Calibri" pitchFamily="34" charset="0"/>
                <a:cs typeface="Arial" charset="0"/>
              </a:rPr>
              <a:t>Bezoek van de Gemeente  </a:t>
            </a:r>
          </a:p>
        </p:txBody>
      </p:sp>
      <p:sp>
        <p:nvSpPr>
          <p:cNvPr id="11" name="Rectangle 8"/>
          <p:cNvSpPr>
            <a:spLocks noChangeArrowheads="1"/>
          </p:cNvSpPr>
          <p:nvPr/>
        </p:nvSpPr>
        <p:spPr bwMode="auto">
          <a:xfrm>
            <a:off x="6966623" y="3578563"/>
            <a:ext cx="350043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200" b="1">
                <a:solidFill>
                  <a:srgbClr val="0070C0"/>
                </a:solidFill>
                <a:latin typeface="Arial" panose="020B0604020202020204" pitchFamily="34" charset="0"/>
                <a:ea typeface="Calibri" pitchFamily="34" charset="0"/>
                <a:cs typeface="Arial" panose="020B0604020202020204" pitchFamily="34" charset="0"/>
              </a:rPr>
              <a:t>Bronnen</a:t>
            </a:r>
          </a:p>
          <a:p>
            <a:pPr marL="171450" indent="-171450">
              <a:buFont typeface="Arial" panose="020B0604020202020204" pitchFamily="34" charset="0"/>
              <a:buChar char="•"/>
              <a:defRPr/>
            </a:pPr>
            <a:r>
              <a:rPr lang="nl-NL" sz="1200">
                <a:ea typeface="Calibri" pitchFamily="34" charset="0"/>
                <a:cs typeface="Arial" charset="0"/>
                <a:hlinkClick r:id="rId3"/>
              </a:rPr>
              <a:t>Bestuurlijke informatie gemeente Tilburg</a:t>
            </a:r>
            <a:endParaRPr lang="nl-NL" sz="1200">
              <a:ea typeface="Calibri" pitchFamily="34" charset="0"/>
              <a:cs typeface="Arial" charset="0"/>
            </a:endParaRPr>
          </a:p>
          <a:p>
            <a:pPr marL="171450" indent="-171450">
              <a:buFont typeface="Arial" panose="020B0604020202020204" pitchFamily="34" charset="0"/>
              <a:buChar char="•"/>
              <a:defRPr/>
            </a:pPr>
            <a:r>
              <a:rPr lang="nl-NL" sz="1200">
                <a:ea typeface="Calibri" pitchFamily="34" charset="0"/>
                <a:cs typeface="Arial" charset="0"/>
                <a:hlinkClick r:id="rId4"/>
              </a:rPr>
              <a:t>Nieuwe coalitie gemeente Tilburg presenteert bestuursakkoord </a:t>
            </a:r>
            <a:endParaRPr lang="nl-NL" sz="1200">
              <a:ea typeface="Calibri" pitchFamily="34" charset="0"/>
              <a:cs typeface="Arial" charset="0"/>
            </a:endParaRPr>
          </a:p>
          <a:p>
            <a:pPr marL="171450" indent="-171450">
              <a:buFont typeface="Arial" panose="020B0604020202020204" pitchFamily="34" charset="0"/>
              <a:buChar char="•"/>
              <a:defRPr/>
            </a:pPr>
            <a:r>
              <a:rPr lang="nl-NL" sz="1200">
                <a:ea typeface="Calibri" pitchFamily="34" charset="0"/>
                <a:cs typeface="Arial" charset="0"/>
                <a:hlinkClick r:id="rId5"/>
              </a:rPr>
              <a:t>Begroting leefbaarheid gemeente Tilburg</a:t>
            </a:r>
            <a:endParaRPr lang="nl-NL" sz="1200">
              <a:ea typeface="Calibri" pitchFamily="34" charset="0"/>
              <a:cs typeface="Arial" charset="0"/>
            </a:endParaRPr>
          </a:p>
        </p:txBody>
      </p:sp>
      <p:sp>
        <p:nvSpPr>
          <p:cNvPr id="12" name="Rechthoek 11"/>
          <p:cNvSpPr/>
          <p:nvPr/>
        </p:nvSpPr>
        <p:spPr>
          <a:xfrm>
            <a:off x="1889066" y="6574466"/>
            <a:ext cx="8820151" cy="290796"/>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2122 LBS LA2 Theoretisch kader</a:t>
            </a:r>
          </a:p>
        </p:txBody>
      </p:sp>
      <p:pic>
        <p:nvPicPr>
          <p:cNvPr id="19" name="Afbeelding 18"/>
          <p:cNvPicPr>
            <a:picLocks noChangeAspect="1"/>
          </p:cNvPicPr>
          <p:nvPr/>
        </p:nvPicPr>
        <p:blipFill rotWithShape="1">
          <a:blip r:embed="rId6" cstate="print"/>
          <a:srcRect l="21805" r="10840"/>
          <a:stretch/>
        </p:blipFill>
        <p:spPr>
          <a:xfrm>
            <a:off x="2076590" y="733385"/>
            <a:ext cx="299335" cy="412425"/>
          </a:xfrm>
          <a:prstGeom prst="rect">
            <a:avLst/>
          </a:prstGeom>
        </p:spPr>
      </p:pic>
      <p:pic>
        <p:nvPicPr>
          <p:cNvPr id="20" name="Afbeelding 19"/>
          <p:cNvPicPr>
            <a:picLocks noChangeAspect="1"/>
          </p:cNvPicPr>
          <p:nvPr/>
        </p:nvPicPr>
        <p:blipFill>
          <a:blip r:embed="rId7" cstate="print"/>
          <a:stretch>
            <a:fillRect/>
          </a:stretch>
        </p:blipFill>
        <p:spPr>
          <a:xfrm>
            <a:off x="2020105" y="2002504"/>
            <a:ext cx="263290" cy="321303"/>
          </a:xfrm>
          <a:prstGeom prst="rect">
            <a:avLst/>
          </a:prstGeom>
        </p:spPr>
      </p:pic>
      <p:pic>
        <p:nvPicPr>
          <p:cNvPr id="21" name="Afbeelding 20"/>
          <p:cNvPicPr>
            <a:picLocks noChangeAspect="1"/>
          </p:cNvPicPr>
          <p:nvPr/>
        </p:nvPicPr>
        <p:blipFill>
          <a:blip r:embed="rId8" cstate="print"/>
          <a:stretch>
            <a:fillRect/>
          </a:stretch>
        </p:blipFill>
        <p:spPr>
          <a:xfrm>
            <a:off x="2073206" y="3321693"/>
            <a:ext cx="266283" cy="416301"/>
          </a:xfrm>
          <a:prstGeom prst="rect">
            <a:avLst/>
          </a:prstGeom>
        </p:spPr>
      </p:pic>
      <p:pic>
        <p:nvPicPr>
          <p:cNvPr id="22" name="Afbeelding 21"/>
          <p:cNvPicPr>
            <a:picLocks noChangeAspect="1"/>
          </p:cNvPicPr>
          <p:nvPr/>
        </p:nvPicPr>
        <p:blipFill>
          <a:blip r:embed="rId9" cstate="print"/>
          <a:stretch>
            <a:fillRect/>
          </a:stretch>
        </p:blipFill>
        <p:spPr>
          <a:xfrm>
            <a:off x="6492976" y="765553"/>
            <a:ext cx="385812" cy="263054"/>
          </a:xfrm>
          <a:prstGeom prst="rect">
            <a:avLst/>
          </a:prstGeom>
        </p:spPr>
      </p:pic>
      <p:pic>
        <p:nvPicPr>
          <p:cNvPr id="23" name="Afbeelding 22"/>
          <p:cNvPicPr>
            <a:picLocks noChangeAspect="1"/>
          </p:cNvPicPr>
          <p:nvPr/>
        </p:nvPicPr>
        <p:blipFill>
          <a:blip r:embed="rId10" cstate="print"/>
          <a:stretch>
            <a:fillRect/>
          </a:stretch>
        </p:blipFill>
        <p:spPr>
          <a:xfrm>
            <a:off x="6584666" y="3609962"/>
            <a:ext cx="299225" cy="290796"/>
          </a:xfrm>
          <a:prstGeom prst="rect">
            <a:avLst/>
          </a:prstGeom>
        </p:spPr>
      </p:pic>
      <p:pic>
        <p:nvPicPr>
          <p:cNvPr id="24" name="Afbeelding 23"/>
          <p:cNvPicPr>
            <a:picLocks noChangeAspect="1"/>
          </p:cNvPicPr>
          <p:nvPr/>
        </p:nvPicPr>
        <p:blipFill rotWithShape="1">
          <a:blip r:embed="rId11" cstate="print"/>
          <a:srcRect l="17050" t="33024" r="61669" b="30375"/>
          <a:stretch/>
        </p:blipFill>
        <p:spPr>
          <a:xfrm>
            <a:off x="6608820" y="2622914"/>
            <a:ext cx="269390" cy="260485"/>
          </a:xfrm>
          <a:prstGeom prst="rect">
            <a:avLst/>
          </a:prstGeom>
        </p:spPr>
      </p:pic>
      <p:pic>
        <p:nvPicPr>
          <p:cNvPr id="25" name="Picture 37">
            <a:extLst>
              <a:ext uri="{FF2B5EF4-FFF2-40B4-BE49-F238E27FC236}">
                <a16:creationId xmlns:a16="http://schemas.microsoft.com/office/drawing/2014/main" id="{065FA97F-F9E5-4DA4-B120-E268C6C7B9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03724" y="5599264"/>
            <a:ext cx="3448429" cy="1095128"/>
          </a:xfrm>
          <a:prstGeom prst="rect">
            <a:avLst/>
          </a:prstGeom>
        </p:spPr>
      </p:pic>
    </p:spTree>
    <p:extLst>
      <p:ext uri="{BB962C8B-B14F-4D97-AF65-F5344CB8AC3E}">
        <p14:creationId xmlns:p14="http://schemas.microsoft.com/office/powerpoint/2010/main" val="415976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BDCF5-450C-3F44-B329-F34183862245}"/>
              </a:ext>
            </a:extLst>
          </p:cNvPr>
          <p:cNvSpPr>
            <a:spLocks noGrp="1"/>
          </p:cNvSpPr>
          <p:nvPr>
            <p:ph type="title"/>
          </p:nvPr>
        </p:nvSpPr>
        <p:spPr>
          <a:xfrm>
            <a:off x="648929" y="629266"/>
            <a:ext cx="3505495" cy="1622321"/>
          </a:xfrm>
          <a:prstGeom prst="ellipse">
            <a:avLst/>
          </a:prstGeom>
        </p:spPr>
        <p:txBody>
          <a:bodyPr>
            <a:normAutofit fontScale="90000"/>
          </a:bodyPr>
          <a:lstStyle/>
          <a:p>
            <a:r>
              <a:rPr lang="nl-NL" sz="3700" dirty="0"/>
              <a:t>Gezonde wijkaanpak document</a:t>
            </a:r>
          </a:p>
        </p:txBody>
      </p:sp>
      <p:sp>
        <p:nvSpPr>
          <p:cNvPr id="3" name="Tijdelijke aanduiding voor inhoud 2">
            <a:extLst>
              <a:ext uri="{FF2B5EF4-FFF2-40B4-BE49-F238E27FC236}">
                <a16:creationId xmlns:a16="http://schemas.microsoft.com/office/drawing/2014/main" id="{7AC68093-0AE0-844C-B49F-962D068646CD}"/>
              </a:ext>
            </a:extLst>
          </p:cNvPr>
          <p:cNvSpPr>
            <a:spLocks noGrp="1"/>
          </p:cNvSpPr>
          <p:nvPr>
            <p:ph idx="1"/>
          </p:nvPr>
        </p:nvSpPr>
        <p:spPr>
          <a:xfrm>
            <a:off x="648931" y="2438400"/>
            <a:ext cx="3505494" cy="3785419"/>
          </a:xfrm>
        </p:spPr>
        <p:txBody>
          <a:bodyPr>
            <a:normAutofit fontScale="92500" lnSpcReduction="10000"/>
          </a:bodyPr>
          <a:lstStyle/>
          <a:p>
            <a:r>
              <a:rPr lang="nl-NL" sz="2000" dirty="0"/>
              <a:t>Invloed van de externe omgeving. Waar je woont, werkt of naar school gaat.</a:t>
            </a:r>
          </a:p>
          <a:p>
            <a:pPr lvl="1"/>
            <a:r>
              <a:rPr lang="nl-NL" sz="2000" dirty="0"/>
              <a:t>Ga eens naar loket gezond leven. Wat vind je daar over gezonde wijkaanpak?</a:t>
            </a:r>
          </a:p>
          <a:p>
            <a:pPr lvl="1"/>
            <a:r>
              <a:rPr lang="nl-NL" sz="2000" dirty="0"/>
              <a:t>Wat is de definitie van gezonde wijkaanpak?</a:t>
            </a:r>
          </a:p>
          <a:p>
            <a:pPr lvl="1"/>
            <a:r>
              <a:rPr lang="nl-NL" sz="2000" dirty="0"/>
              <a:t>Wat zijn belangrijke aspecten?</a:t>
            </a:r>
          </a:p>
          <a:p>
            <a:pPr lvl="1"/>
            <a:r>
              <a:rPr lang="nl-NL" sz="2000" dirty="0"/>
              <a:t>Wat kun je meenemen voor het LA</a:t>
            </a:r>
          </a:p>
          <a:p>
            <a:pPr lvl="1"/>
            <a:r>
              <a:rPr lang="nl-NL" sz="2000" dirty="0"/>
              <a:t>30 minuten</a:t>
            </a:r>
          </a:p>
          <a:p>
            <a:pPr lvl="1"/>
            <a:endParaRPr lang="nl-NL"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lucht, gras&#10;&#10;Automatisch gegenereerde beschrijving">
            <a:extLst>
              <a:ext uri="{FF2B5EF4-FFF2-40B4-BE49-F238E27FC236}">
                <a16:creationId xmlns:a16="http://schemas.microsoft.com/office/drawing/2014/main" id="{73031830-94E0-124D-8792-FD9432191DD9}"/>
              </a:ext>
            </a:extLst>
          </p:cNvPr>
          <p:cNvPicPr>
            <a:picLocks noChangeAspect="1"/>
          </p:cNvPicPr>
          <p:nvPr/>
        </p:nvPicPr>
        <p:blipFill>
          <a:blip r:embed="rId2"/>
          <a:stretch>
            <a:fillRect/>
          </a:stretch>
        </p:blipFill>
        <p:spPr>
          <a:xfrm>
            <a:off x="5405862" y="2148269"/>
            <a:ext cx="6019331" cy="2558215"/>
          </a:xfrm>
          <a:prstGeom prst="rect">
            <a:avLst/>
          </a:prstGeom>
          <a:effectLst/>
        </p:spPr>
      </p:pic>
    </p:spTree>
    <p:extLst>
      <p:ext uri="{BB962C8B-B14F-4D97-AF65-F5344CB8AC3E}">
        <p14:creationId xmlns:p14="http://schemas.microsoft.com/office/powerpoint/2010/main" val="323264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7EA23B-9ADC-844B-AE86-26CFEBD29A5F}"/>
              </a:ext>
            </a:extLst>
          </p:cNvPr>
          <p:cNvSpPr>
            <a:spLocks noGrp="1"/>
          </p:cNvSpPr>
          <p:nvPr>
            <p:ph type="title"/>
          </p:nvPr>
        </p:nvSpPr>
        <p:spPr>
          <a:xfrm>
            <a:off x="686834" y="1153572"/>
            <a:ext cx="3200400" cy="4461163"/>
          </a:xfrm>
        </p:spPr>
        <p:txBody>
          <a:bodyPr>
            <a:normAutofit/>
          </a:bodyPr>
          <a:lstStyle/>
          <a:p>
            <a:r>
              <a:rPr lang="nl-NL">
                <a:solidFill>
                  <a:srgbClr val="FFFFFF"/>
                </a:solidFill>
              </a:rPr>
              <a:t>Gezonde wijkaanpak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590621-F207-2245-971D-5F288799F00E}"/>
              </a:ext>
            </a:extLst>
          </p:cNvPr>
          <p:cNvSpPr>
            <a:spLocks noGrp="1"/>
          </p:cNvSpPr>
          <p:nvPr>
            <p:ph idx="1"/>
          </p:nvPr>
        </p:nvSpPr>
        <p:spPr>
          <a:xfrm>
            <a:off x="4447308" y="591344"/>
            <a:ext cx="6906491" cy="5585619"/>
          </a:xfrm>
        </p:spPr>
        <p:txBody>
          <a:bodyPr anchor="ctr">
            <a:normAutofit/>
          </a:bodyPr>
          <a:lstStyle/>
          <a:p>
            <a:pPr marL="0" indent="0">
              <a:buNone/>
            </a:pPr>
            <a:r>
              <a:rPr lang="nl-NL"/>
              <a:t>“Wijkgerichte gezondheidsbevordering, ook wel Gezonde Wijkaanpak of communitybenadering genoemd, is een structurele, integrale en gebiedsgerichte aanpak met als doel het versterken van gezondheid en welzijn van bewoners in een wijk, buurt of dorp en het aanpakken van gezondheidsachterstanden.”</a:t>
            </a:r>
          </a:p>
          <a:p>
            <a:pPr marL="0" indent="0">
              <a:buNone/>
            </a:pPr>
            <a:endParaRPr lang="nl-NL"/>
          </a:p>
          <a:p>
            <a:pPr marL="0" indent="0">
              <a:buNone/>
            </a:pPr>
            <a:r>
              <a:rPr lang="nl-NL"/>
              <a:t>Bron: Loket Gezond leven </a:t>
            </a:r>
          </a:p>
          <a:p>
            <a:endParaRPr lang="nl-NL"/>
          </a:p>
        </p:txBody>
      </p:sp>
    </p:spTree>
    <p:extLst>
      <p:ext uri="{BB962C8B-B14F-4D97-AF65-F5344CB8AC3E}">
        <p14:creationId xmlns:p14="http://schemas.microsoft.com/office/powerpoint/2010/main" val="31133219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946</Words>
  <Application>Microsoft Macintosh PowerPoint</Application>
  <PresentationFormat>Breedbeeld</PresentationFormat>
  <Paragraphs>94</Paragraphs>
  <Slides>26</Slides>
  <Notes>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26</vt:i4>
      </vt:variant>
    </vt:vector>
  </HeadingPairs>
  <TitlesOfParts>
    <vt:vector size="32" baseType="lpstr">
      <vt:lpstr>Arial</vt:lpstr>
      <vt:lpstr>Calibri</vt:lpstr>
      <vt:lpstr>Calibri Light</vt:lpstr>
      <vt:lpstr>Rockwell</vt:lpstr>
      <vt:lpstr>Kantoorthema</vt:lpstr>
      <vt:lpstr>1_Kantoorthema</vt:lpstr>
      <vt:lpstr>Psychische gezondheid, stress en werkdruk </vt:lpstr>
      <vt:lpstr>Wat vandaag</vt:lpstr>
      <vt:lpstr>PowerPoint-presentatie</vt:lpstr>
      <vt:lpstr>PowerPoint-presentatie</vt:lpstr>
      <vt:lpstr>PowerPoint-presentatie</vt:lpstr>
      <vt:lpstr>Handig voor het LA</vt:lpstr>
      <vt:lpstr>PowerPoint-presentatie</vt:lpstr>
      <vt:lpstr>Gezonde wijkaanpak document</vt:lpstr>
      <vt:lpstr>Gezonde wijkaanpak</vt:lpstr>
      <vt:lpstr>Gezonde wijkaanpak</vt:lpstr>
      <vt:lpstr>Aandachtswijken</vt:lpstr>
      <vt:lpstr>Definitie psychische gezondheid?</vt:lpstr>
      <vt:lpstr>Psychische gezondheid is een subjectief begrip </vt:lpstr>
      <vt:lpstr>Psychische ongezondheid</vt:lpstr>
      <vt:lpstr>Signalen</vt:lpstr>
      <vt:lpstr>PowerPoint-presentatie</vt:lpstr>
      <vt:lpstr>PowerPoint-presentatie</vt:lpstr>
      <vt:lpstr>Maak voor jezelf een lijst </vt:lpstr>
      <vt:lpstr>Flow, werkdruk en stress</vt:lpstr>
      <vt:lpstr>PowerPoint-presentatie</vt:lpstr>
      <vt:lpstr>Welke trends zien we?</vt:lpstr>
      <vt:lpstr>Gezondheid en welzijn scholieren.</vt:lpstr>
      <vt:lpstr>Stress en de relatie met voeding en bewegen</vt:lpstr>
      <vt:lpstr>Gespreksvaardigheden</vt:lpstr>
      <vt:lpstr>Casuïstiek stress </vt:lpstr>
      <vt:lpstr>Nationale vitaliteitsweek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Psychische gezondheid, stress en werkdruk </dc:title>
  <dc:creator>Mariska de Rouw</dc:creator>
  <cp:lastModifiedBy>Mariska de Rouw</cp:lastModifiedBy>
  <cp:revision>10</cp:revision>
  <cp:lastPrinted>2021-09-16T08:02:25Z</cp:lastPrinted>
  <dcterms:created xsi:type="dcterms:W3CDTF">2020-09-08T08:39:24Z</dcterms:created>
  <dcterms:modified xsi:type="dcterms:W3CDTF">2021-09-16T14:15:45Z</dcterms:modified>
</cp:coreProperties>
</file>